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7" r:id="rId4"/>
    <p:sldId id="263" r:id="rId5"/>
    <p:sldId id="265" r:id="rId6"/>
    <p:sldId id="266" r:id="rId7"/>
    <p:sldId id="259" r:id="rId8"/>
    <p:sldId id="260" r:id="rId9"/>
    <p:sldId id="278" r:id="rId10"/>
    <p:sldId id="281" r:id="rId11"/>
    <p:sldId id="261" r:id="rId12"/>
    <p:sldId id="264" r:id="rId13"/>
    <p:sldId id="262" r:id="rId14"/>
    <p:sldId id="269" r:id="rId15"/>
    <p:sldId id="279" r:id="rId16"/>
    <p:sldId id="280" r:id="rId17"/>
    <p:sldId id="268" r:id="rId18"/>
    <p:sldId id="270" r:id="rId19"/>
    <p:sldId id="271" r:id="rId20"/>
    <p:sldId id="272" r:id="rId21"/>
    <p:sldId id="273" r:id="rId22"/>
    <p:sldId id="274" r:id="rId23"/>
    <p:sldId id="275" r:id="rId24"/>
    <p:sldId id="276" r:id="rId25"/>
    <p:sldId id="277" r:id="rId26"/>
    <p:sldId id="258" r:id="rId2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BEB"/>
    <a:srgbClr val="6689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73D32C-53C2-4664-9107-F6AF8F1AC95B}" v="6" dt="2024-09-25T15:39:51.389"/>
    <p1510:client id="{DE43564D-2A40-6862-7699-B3CA9C96656C}" v="694" dt="2024-09-25T19:46:06.5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1590527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87F423-A7A2-4C9A-A506-58BDABA97542}" type="datetimeFigureOut">
              <a:rPr lang="en-US" smtClean="0"/>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933633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2435433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3005792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3519297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403729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517335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3491274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4243547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1587206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370431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87F423-A7A2-4C9A-A506-58BDABA97542}" type="datetimeFigureOut">
              <a:rPr lang="en-US" smtClean="0"/>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1231447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87F423-A7A2-4C9A-A506-58BDABA97542}" type="datetimeFigureOut">
              <a:rPr lang="en-US" smtClean="0"/>
              <a:t>9/27/2024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29098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300763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2719144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FC87F423-A7A2-4C9A-A506-58BDABA97542}" type="datetimeFigureOut">
              <a:rPr lang="en-US" smtClean="0"/>
              <a:t>9/27/2024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479118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87F423-A7A2-4C9A-A506-58BDABA97542}" type="datetimeFigureOut">
              <a:rPr lang="en-US" smtClean="0"/>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8A80F-78F3-4D73-8AEE-E99D3F8AF360}" type="slidenum">
              <a:rPr lang="en-US" smtClean="0"/>
              <a:t>‹#›</a:t>
            </a:fld>
            <a:endParaRPr lang="en-US"/>
          </a:p>
        </p:txBody>
      </p:sp>
    </p:spTree>
    <p:extLst>
      <p:ext uri="{BB962C8B-B14F-4D97-AF65-F5344CB8AC3E}">
        <p14:creationId xmlns:p14="http://schemas.microsoft.com/office/powerpoint/2010/main" val="3431756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C87F423-A7A2-4C9A-A506-58BDABA97542}" type="datetimeFigureOut">
              <a:rPr lang="en-US" smtClean="0"/>
              <a:t>9/27/2024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438A80F-78F3-4D73-8AEE-E99D3F8AF360}" type="slidenum">
              <a:rPr lang="en-US" smtClean="0"/>
              <a:t>‹#›</a:t>
            </a:fld>
            <a:endParaRPr lang="en-US"/>
          </a:p>
        </p:txBody>
      </p:sp>
    </p:spTree>
    <p:extLst>
      <p:ext uri="{BB962C8B-B14F-4D97-AF65-F5344CB8AC3E}">
        <p14:creationId xmlns:p14="http://schemas.microsoft.com/office/powerpoint/2010/main" val="56101912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actionnetwork.org/forms/join-the-fight-to-fix-tier-6"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4ABA5-52CB-F088-5413-21D406B595B5}"/>
              </a:ext>
            </a:extLst>
          </p:cNvPr>
          <p:cNvSpPr>
            <a:spLocks noGrp="1"/>
          </p:cNvSpPr>
          <p:nvPr>
            <p:ph type="ctrTitle"/>
          </p:nvPr>
        </p:nvSpPr>
        <p:spPr>
          <a:xfrm>
            <a:off x="1154955" y="1447800"/>
            <a:ext cx="10397283" cy="3329581"/>
          </a:xfrm>
        </p:spPr>
        <p:txBody>
          <a:bodyPr/>
          <a:lstStyle/>
          <a:p>
            <a:r>
              <a:rPr lang="en-US"/>
              <a:t>OT/PT Chapter Meeting</a:t>
            </a:r>
            <a:br>
              <a:rPr lang="en-US"/>
            </a:br>
            <a:r>
              <a:rPr lang="en-US"/>
              <a:t>September 25</a:t>
            </a:r>
            <a:r>
              <a:rPr lang="en-US" baseline="30000"/>
              <a:t>th</a:t>
            </a:r>
            <a:r>
              <a:rPr lang="en-US"/>
              <a:t>, 2024</a:t>
            </a:r>
          </a:p>
        </p:txBody>
      </p:sp>
      <p:sp>
        <p:nvSpPr>
          <p:cNvPr id="3" name="Subtitle 2">
            <a:extLst>
              <a:ext uri="{FF2B5EF4-FFF2-40B4-BE49-F238E27FC236}">
                <a16:creationId xmlns:a16="http://schemas.microsoft.com/office/drawing/2014/main" id="{AD3881FF-E042-B07A-5FF5-758AEDC7F03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10970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C2D2F-B2E3-5119-5DBC-8C8784217F20}"/>
              </a:ext>
            </a:extLst>
          </p:cNvPr>
          <p:cNvSpPr>
            <a:spLocks noGrp="1"/>
          </p:cNvSpPr>
          <p:nvPr>
            <p:ph type="title"/>
          </p:nvPr>
        </p:nvSpPr>
        <p:spPr>
          <a:xfrm>
            <a:off x="646111" y="607177"/>
            <a:ext cx="9754831" cy="1400530"/>
          </a:xfrm>
        </p:spPr>
        <p:txBody>
          <a:bodyPr/>
          <a:lstStyle/>
          <a:p>
            <a:r>
              <a:rPr lang="en-US" sz="3800"/>
              <a:t>9th Sessions and Contracted Out Cases</a:t>
            </a:r>
          </a:p>
        </p:txBody>
      </p:sp>
      <p:sp>
        <p:nvSpPr>
          <p:cNvPr id="3" name="Content Placeholder 2">
            <a:extLst>
              <a:ext uri="{FF2B5EF4-FFF2-40B4-BE49-F238E27FC236}">
                <a16:creationId xmlns:a16="http://schemas.microsoft.com/office/drawing/2014/main" id="{519305B3-4B0C-8237-E2B6-DC4E1F9D3C4D}"/>
              </a:ext>
            </a:extLst>
          </p:cNvPr>
          <p:cNvSpPr>
            <a:spLocks noGrp="1"/>
          </p:cNvSpPr>
          <p:nvPr>
            <p:ph idx="1"/>
          </p:nvPr>
        </p:nvSpPr>
        <p:spPr>
          <a:xfrm>
            <a:off x="650231" y="2588377"/>
            <a:ext cx="8946541" cy="4195481"/>
          </a:xfrm>
        </p:spPr>
        <p:txBody>
          <a:bodyPr vert="horz" lIns="91440" tIns="45720" rIns="91440" bIns="45720" rtlCol="0" anchor="t">
            <a:normAutofit/>
          </a:bodyPr>
          <a:lstStyle/>
          <a:p>
            <a:pPr marL="0" indent="0">
              <a:buNone/>
            </a:pPr>
            <a:r>
              <a:rPr lang="en-US" sz="2800"/>
              <a:t>180 Members have submitted </a:t>
            </a:r>
          </a:p>
          <a:p>
            <a:pPr marL="0" indent="0">
              <a:buNone/>
            </a:pPr>
            <a:r>
              <a:rPr lang="en-US" sz="2800"/>
              <a:t>Total OT Sessions 4522</a:t>
            </a:r>
          </a:p>
          <a:p>
            <a:pPr marL="0" indent="0">
              <a:buNone/>
            </a:pPr>
            <a:r>
              <a:rPr lang="en-US" sz="2800"/>
              <a:t>Total PT Sessions 615</a:t>
            </a:r>
          </a:p>
          <a:p>
            <a:pPr marL="0" indent="0">
              <a:buNone/>
            </a:pPr>
            <a:r>
              <a:rPr lang="en-US" sz="2800"/>
              <a:t>Total Sessions 5137</a:t>
            </a:r>
          </a:p>
          <a:p>
            <a:pPr marL="0" indent="0">
              <a:buNone/>
            </a:pPr>
            <a:r>
              <a:rPr lang="en-US" sz="2800"/>
              <a:t>Total Schools/Sites 153 </a:t>
            </a:r>
          </a:p>
          <a:p>
            <a:pPr marL="0" indent="0">
              <a:buNone/>
            </a:pPr>
            <a:endParaRPr lang="en-US"/>
          </a:p>
        </p:txBody>
      </p:sp>
      <p:graphicFrame>
        <p:nvGraphicFramePr>
          <p:cNvPr id="5" name="Table 4">
            <a:extLst>
              <a:ext uri="{FF2B5EF4-FFF2-40B4-BE49-F238E27FC236}">
                <a16:creationId xmlns:a16="http://schemas.microsoft.com/office/drawing/2014/main" id="{9A322E1A-1598-771E-BD27-25E9245A44D2}"/>
              </a:ext>
            </a:extLst>
          </p:cNvPr>
          <p:cNvGraphicFramePr>
            <a:graphicFrameLocks noGrp="1"/>
          </p:cNvGraphicFramePr>
          <p:nvPr>
            <p:extLst>
              <p:ext uri="{D42A27DB-BD31-4B8C-83A1-F6EECF244321}">
                <p14:modId xmlns:p14="http://schemas.microsoft.com/office/powerpoint/2010/main" val="4142479091"/>
              </p:ext>
            </p:extLst>
          </p:nvPr>
        </p:nvGraphicFramePr>
        <p:xfrm>
          <a:off x="6744729" y="2697891"/>
          <a:ext cx="4875122" cy="2493136"/>
        </p:xfrm>
        <a:graphic>
          <a:graphicData uri="http://schemas.openxmlformats.org/drawingml/2006/table">
            <a:tbl>
              <a:tblPr bandRow="1">
                <a:tableStyleId>{FABFCF23-3B69-468F-B69F-88F6DE6A72F2}</a:tableStyleId>
              </a:tblPr>
              <a:tblGrid>
                <a:gridCol w="1244439">
                  <a:extLst>
                    <a:ext uri="{9D8B030D-6E8A-4147-A177-3AD203B41FA5}">
                      <a16:colId xmlns:a16="http://schemas.microsoft.com/office/drawing/2014/main" val="2895816496"/>
                    </a:ext>
                  </a:extLst>
                </a:gridCol>
                <a:gridCol w="1795635">
                  <a:extLst>
                    <a:ext uri="{9D8B030D-6E8A-4147-A177-3AD203B41FA5}">
                      <a16:colId xmlns:a16="http://schemas.microsoft.com/office/drawing/2014/main" val="2406804940"/>
                    </a:ext>
                  </a:extLst>
                </a:gridCol>
                <a:gridCol w="1835048">
                  <a:extLst>
                    <a:ext uri="{9D8B030D-6E8A-4147-A177-3AD203B41FA5}">
                      <a16:colId xmlns:a16="http://schemas.microsoft.com/office/drawing/2014/main" val="2975334434"/>
                    </a:ext>
                  </a:extLst>
                </a:gridCol>
              </a:tblGrid>
              <a:tr h="847216">
                <a:tc>
                  <a:txBody>
                    <a:bodyPr/>
                    <a:lstStyle/>
                    <a:p>
                      <a:r>
                        <a:rPr lang="en-US" sz="1200" b="1">
                          <a:effectLst/>
                        </a:rPr>
                        <a:t>School Borough</a:t>
                      </a:r>
                    </a:p>
                  </a:txBody>
                  <a:tcPr anchor="ctr"/>
                </a:tc>
                <a:tc>
                  <a:txBody>
                    <a:bodyPr/>
                    <a:lstStyle/>
                    <a:p>
                      <a:r>
                        <a:rPr lang="en-US" sz="1200" b="1">
                          <a:effectLst/>
                        </a:rPr>
                        <a:t>OT sessions contracted out</a:t>
                      </a:r>
                    </a:p>
                  </a:txBody>
                  <a:tcPr anchor="ctr"/>
                </a:tc>
                <a:tc>
                  <a:txBody>
                    <a:bodyPr/>
                    <a:lstStyle/>
                    <a:p>
                      <a:r>
                        <a:rPr lang="en-US" sz="1200" b="1">
                          <a:effectLst/>
                        </a:rPr>
                        <a:t>PT sessions are contracted out </a:t>
                      </a:r>
                    </a:p>
                  </a:txBody>
                  <a:tcPr anchor="ctr"/>
                </a:tc>
                <a:extLst>
                  <a:ext uri="{0D108BD9-81ED-4DB2-BD59-A6C34878D82A}">
                    <a16:rowId xmlns:a16="http://schemas.microsoft.com/office/drawing/2014/main" val="2728108699"/>
                  </a:ext>
                </a:extLst>
              </a:tr>
              <a:tr h="207952">
                <a:tc>
                  <a:txBody>
                    <a:bodyPr/>
                    <a:lstStyle/>
                    <a:p>
                      <a:r>
                        <a:rPr lang="en-US" sz="1200">
                          <a:effectLst/>
                        </a:rPr>
                        <a:t>Bronx</a:t>
                      </a:r>
                    </a:p>
                  </a:txBody>
                  <a:tcPr anchor="ctr"/>
                </a:tc>
                <a:tc>
                  <a:txBody>
                    <a:bodyPr/>
                    <a:lstStyle/>
                    <a:p>
                      <a:pPr algn="ctr"/>
                      <a:r>
                        <a:rPr lang="en-US" sz="1200"/>
                        <a:t>943</a:t>
                      </a:r>
                    </a:p>
                  </a:txBody>
                  <a:tcPr anchor="ctr"/>
                </a:tc>
                <a:tc>
                  <a:txBody>
                    <a:bodyPr/>
                    <a:lstStyle/>
                    <a:p>
                      <a:pPr algn="ctr"/>
                      <a:r>
                        <a:rPr lang="en-US" sz="1200"/>
                        <a:t>44</a:t>
                      </a:r>
                    </a:p>
                  </a:txBody>
                  <a:tcPr anchor="ctr"/>
                </a:tc>
                <a:extLst>
                  <a:ext uri="{0D108BD9-81ED-4DB2-BD59-A6C34878D82A}">
                    <a16:rowId xmlns:a16="http://schemas.microsoft.com/office/drawing/2014/main" val="1680928837"/>
                  </a:ext>
                </a:extLst>
              </a:tr>
              <a:tr h="207952">
                <a:tc>
                  <a:txBody>
                    <a:bodyPr/>
                    <a:lstStyle/>
                    <a:p>
                      <a:r>
                        <a:rPr lang="en-US" sz="1200">
                          <a:effectLst/>
                        </a:rPr>
                        <a:t>Brooklyn</a:t>
                      </a:r>
                    </a:p>
                  </a:txBody>
                  <a:tcPr anchor="ctr"/>
                </a:tc>
                <a:tc>
                  <a:txBody>
                    <a:bodyPr/>
                    <a:lstStyle/>
                    <a:p>
                      <a:pPr algn="ctr"/>
                      <a:r>
                        <a:rPr lang="en-US" sz="1200"/>
                        <a:t>1009</a:t>
                      </a:r>
                    </a:p>
                  </a:txBody>
                  <a:tcPr anchor="ctr"/>
                </a:tc>
                <a:tc>
                  <a:txBody>
                    <a:bodyPr/>
                    <a:lstStyle/>
                    <a:p>
                      <a:pPr algn="ctr"/>
                      <a:r>
                        <a:rPr lang="en-US" sz="1200"/>
                        <a:t>184</a:t>
                      </a:r>
                    </a:p>
                  </a:txBody>
                  <a:tcPr anchor="ctr"/>
                </a:tc>
                <a:extLst>
                  <a:ext uri="{0D108BD9-81ED-4DB2-BD59-A6C34878D82A}">
                    <a16:rowId xmlns:a16="http://schemas.microsoft.com/office/drawing/2014/main" val="1247652294"/>
                  </a:ext>
                </a:extLst>
              </a:tr>
              <a:tr h="207952">
                <a:tc>
                  <a:txBody>
                    <a:bodyPr/>
                    <a:lstStyle/>
                    <a:p>
                      <a:r>
                        <a:rPr lang="en-US" sz="1200">
                          <a:effectLst/>
                        </a:rPr>
                        <a:t>Manhattan </a:t>
                      </a:r>
                    </a:p>
                  </a:txBody>
                  <a:tcPr anchor="ctr"/>
                </a:tc>
                <a:tc>
                  <a:txBody>
                    <a:bodyPr/>
                    <a:lstStyle/>
                    <a:p>
                      <a:pPr algn="ctr"/>
                      <a:r>
                        <a:rPr lang="en-US" sz="1200"/>
                        <a:t>390</a:t>
                      </a:r>
                    </a:p>
                  </a:txBody>
                  <a:tcPr anchor="ctr"/>
                </a:tc>
                <a:tc>
                  <a:txBody>
                    <a:bodyPr/>
                    <a:lstStyle/>
                    <a:p>
                      <a:pPr algn="ctr"/>
                      <a:r>
                        <a:rPr lang="en-US" sz="1200"/>
                        <a:t>45</a:t>
                      </a:r>
                    </a:p>
                  </a:txBody>
                  <a:tcPr anchor="ctr"/>
                </a:tc>
                <a:extLst>
                  <a:ext uri="{0D108BD9-81ED-4DB2-BD59-A6C34878D82A}">
                    <a16:rowId xmlns:a16="http://schemas.microsoft.com/office/drawing/2014/main" val="1619170006"/>
                  </a:ext>
                </a:extLst>
              </a:tr>
              <a:tr h="207952">
                <a:tc>
                  <a:txBody>
                    <a:bodyPr/>
                    <a:lstStyle/>
                    <a:p>
                      <a:r>
                        <a:rPr lang="en-US" sz="1200">
                          <a:effectLst/>
                        </a:rPr>
                        <a:t>Queens</a:t>
                      </a:r>
                    </a:p>
                  </a:txBody>
                  <a:tcPr anchor="ctr"/>
                </a:tc>
                <a:tc>
                  <a:txBody>
                    <a:bodyPr/>
                    <a:lstStyle/>
                    <a:p>
                      <a:pPr algn="ctr"/>
                      <a:r>
                        <a:rPr lang="en-US" sz="1200"/>
                        <a:t>997</a:t>
                      </a:r>
                    </a:p>
                  </a:txBody>
                  <a:tcPr anchor="ctr"/>
                </a:tc>
                <a:tc>
                  <a:txBody>
                    <a:bodyPr/>
                    <a:lstStyle/>
                    <a:p>
                      <a:pPr algn="ctr"/>
                      <a:r>
                        <a:rPr lang="en-US" sz="1200"/>
                        <a:t>56</a:t>
                      </a:r>
                    </a:p>
                  </a:txBody>
                  <a:tcPr anchor="ctr"/>
                </a:tc>
                <a:extLst>
                  <a:ext uri="{0D108BD9-81ED-4DB2-BD59-A6C34878D82A}">
                    <a16:rowId xmlns:a16="http://schemas.microsoft.com/office/drawing/2014/main" val="4225381742"/>
                  </a:ext>
                </a:extLst>
              </a:tr>
              <a:tr h="207952">
                <a:tc>
                  <a:txBody>
                    <a:bodyPr/>
                    <a:lstStyle/>
                    <a:p>
                      <a:r>
                        <a:rPr lang="en-US" sz="1200">
                          <a:effectLst/>
                        </a:rPr>
                        <a:t>Staten Island </a:t>
                      </a:r>
                    </a:p>
                  </a:txBody>
                  <a:tcPr anchor="ctr"/>
                </a:tc>
                <a:tc>
                  <a:txBody>
                    <a:bodyPr/>
                    <a:lstStyle/>
                    <a:p>
                      <a:pPr algn="ctr"/>
                      <a:r>
                        <a:rPr lang="en-US" sz="1200"/>
                        <a:t>1183</a:t>
                      </a:r>
                    </a:p>
                  </a:txBody>
                  <a:tcPr anchor="ctr"/>
                </a:tc>
                <a:tc>
                  <a:txBody>
                    <a:bodyPr/>
                    <a:lstStyle/>
                    <a:p>
                      <a:pPr algn="ctr"/>
                      <a:r>
                        <a:rPr lang="en-US" sz="1200"/>
                        <a:t>286</a:t>
                      </a:r>
                    </a:p>
                  </a:txBody>
                  <a:tcPr anchor="ctr"/>
                </a:tc>
                <a:extLst>
                  <a:ext uri="{0D108BD9-81ED-4DB2-BD59-A6C34878D82A}">
                    <a16:rowId xmlns:a16="http://schemas.microsoft.com/office/drawing/2014/main" val="453709389"/>
                  </a:ext>
                </a:extLst>
              </a:tr>
              <a:tr h="207952">
                <a:tc>
                  <a:txBody>
                    <a:bodyPr/>
                    <a:lstStyle/>
                    <a:p>
                      <a:r>
                        <a:rPr lang="en-US" sz="1200" b="1">
                          <a:effectLst/>
                        </a:rPr>
                        <a:t>Grand Total</a:t>
                      </a:r>
                    </a:p>
                  </a:txBody>
                  <a:tcPr anchor="ctr"/>
                </a:tc>
                <a:tc>
                  <a:txBody>
                    <a:bodyPr/>
                    <a:lstStyle/>
                    <a:p>
                      <a:pPr algn="ctr"/>
                      <a:r>
                        <a:rPr lang="en-US" sz="1200" b="1">
                          <a:effectLst/>
                        </a:rPr>
                        <a:t>4522</a:t>
                      </a:r>
                    </a:p>
                  </a:txBody>
                  <a:tcPr anchor="ctr"/>
                </a:tc>
                <a:tc>
                  <a:txBody>
                    <a:bodyPr/>
                    <a:lstStyle/>
                    <a:p>
                      <a:pPr algn="ctr"/>
                      <a:r>
                        <a:rPr lang="en-US" sz="1200" b="1">
                          <a:effectLst/>
                        </a:rPr>
                        <a:t>615</a:t>
                      </a:r>
                    </a:p>
                  </a:txBody>
                  <a:tcPr anchor="ctr"/>
                </a:tc>
                <a:extLst>
                  <a:ext uri="{0D108BD9-81ED-4DB2-BD59-A6C34878D82A}">
                    <a16:rowId xmlns:a16="http://schemas.microsoft.com/office/drawing/2014/main" val="3787527576"/>
                  </a:ext>
                </a:extLst>
              </a:tr>
            </a:tbl>
          </a:graphicData>
        </a:graphic>
      </p:graphicFrame>
    </p:spTree>
    <p:extLst>
      <p:ext uri="{BB962C8B-B14F-4D97-AF65-F5344CB8AC3E}">
        <p14:creationId xmlns:p14="http://schemas.microsoft.com/office/powerpoint/2010/main" val="1931879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9EF69-49FA-D87A-0FA9-053CD6E7A5B2}"/>
              </a:ext>
            </a:extLst>
          </p:cNvPr>
          <p:cNvSpPr>
            <a:spLocks noGrp="1"/>
          </p:cNvSpPr>
          <p:nvPr>
            <p:ph type="ctrTitle"/>
          </p:nvPr>
        </p:nvSpPr>
        <p:spPr>
          <a:xfrm>
            <a:off x="1154955" y="1447800"/>
            <a:ext cx="8825658" cy="259495"/>
          </a:xfrm>
        </p:spPr>
        <p:txBody>
          <a:bodyPr/>
          <a:lstStyle/>
          <a:p>
            <a:pPr algn="ctr"/>
            <a:r>
              <a:rPr lang="en-US" sz="6000"/>
              <a:t>Remote Courses</a:t>
            </a:r>
            <a:endParaRPr lang="en-US"/>
          </a:p>
        </p:txBody>
      </p:sp>
      <p:sp>
        <p:nvSpPr>
          <p:cNvPr id="3" name="Subtitle 2">
            <a:extLst>
              <a:ext uri="{FF2B5EF4-FFF2-40B4-BE49-F238E27FC236}">
                <a16:creationId xmlns:a16="http://schemas.microsoft.com/office/drawing/2014/main" id="{53811D29-BF4C-ABFD-4586-1AB00E6ACE98}"/>
              </a:ext>
            </a:extLst>
          </p:cNvPr>
          <p:cNvSpPr>
            <a:spLocks noGrp="1"/>
          </p:cNvSpPr>
          <p:nvPr>
            <p:ph type="subTitle" idx="1"/>
          </p:nvPr>
        </p:nvSpPr>
        <p:spPr>
          <a:xfrm>
            <a:off x="1154955" y="2335419"/>
            <a:ext cx="8825658" cy="3302028"/>
          </a:xfrm>
        </p:spPr>
        <p:txBody>
          <a:bodyPr>
            <a:normAutofit/>
          </a:bodyPr>
          <a:lstStyle/>
          <a:p>
            <a:pPr marL="342900" indent="-342900">
              <a:buFont typeface="Arial" charset="2"/>
              <a:buChar char="•"/>
            </a:pPr>
            <a:r>
              <a:rPr lang="en-US" sz="2400" cap="none">
                <a:solidFill>
                  <a:schemeClr val="tx1"/>
                </a:solidFill>
              </a:rPr>
              <a:t>Four of the seven days can be taken remotely</a:t>
            </a:r>
          </a:p>
          <a:p>
            <a:pPr>
              <a:buClr>
                <a:srgbClr val="8AD0D6"/>
              </a:buClr>
            </a:pPr>
            <a:endParaRPr lang="en-US" sz="2400" cap="none">
              <a:solidFill>
                <a:schemeClr val="tx1"/>
              </a:solidFill>
            </a:endParaRPr>
          </a:p>
          <a:p>
            <a:pPr marL="342900" indent="-342900">
              <a:buFont typeface="Arial" charset="2"/>
              <a:buChar char="•"/>
            </a:pPr>
            <a:r>
              <a:rPr lang="en-US" sz="2400" cap="none">
                <a:solidFill>
                  <a:schemeClr val="tx1"/>
                </a:solidFill>
              </a:rPr>
              <a:t>Three can be taken any day</a:t>
            </a:r>
          </a:p>
          <a:p>
            <a:pPr>
              <a:buClr>
                <a:srgbClr val="8AD0D6"/>
              </a:buClr>
            </a:pPr>
            <a:endParaRPr lang="en-US" sz="2400" cap="none">
              <a:solidFill>
                <a:schemeClr val="tx1"/>
              </a:solidFill>
            </a:endParaRPr>
          </a:p>
          <a:p>
            <a:pPr marL="342900" indent="-342900">
              <a:buFont typeface="Arial" charset="2"/>
              <a:buChar char="•"/>
            </a:pPr>
            <a:r>
              <a:rPr lang="en-US" sz="2400" cap="none">
                <a:solidFill>
                  <a:schemeClr val="tx1"/>
                </a:solidFill>
              </a:rPr>
              <a:t>The fourth day must be on a day the students aren’t in the building</a:t>
            </a:r>
          </a:p>
          <a:p>
            <a:endParaRPr lang="en-US" sz="2400"/>
          </a:p>
        </p:txBody>
      </p:sp>
    </p:spTree>
    <p:extLst>
      <p:ext uri="{BB962C8B-B14F-4D97-AF65-F5344CB8AC3E}">
        <p14:creationId xmlns:p14="http://schemas.microsoft.com/office/powerpoint/2010/main" val="361810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07FD4-AB64-0647-FF68-D69010D0FF9E}"/>
              </a:ext>
            </a:extLst>
          </p:cNvPr>
          <p:cNvSpPr>
            <a:spLocks noGrp="1"/>
          </p:cNvSpPr>
          <p:nvPr>
            <p:ph type="ctrTitle"/>
          </p:nvPr>
        </p:nvSpPr>
        <p:spPr>
          <a:xfrm>
            <a:off x="1154955" y="1447800"/>
            <a:ext cx="8825658" cy="259495"/>
          </a:xfrm>
        </p:spPr>
        <p:txBody>
          <a:bodyPr/>
          <a:lstStyle/>
          <a:p>
            <a:pPr algn="ctr"/>
            <a:r>
              <a:rPr lang="en-US"/>
              <a:t>Workday</a:t>
            </a:r>
          </a:p>
        </p:txBody>
      </p:sp>
      <p:sp>
        <p:nvSpPr>
          <p:cNvPr id="3" name="Subtitle 2">
            <a:extLst>
              <a:ext uri="{FF2B5EF4-FFF2-40B4-BE49-F238E27FC236}">
                <a16:creationId xmlns:a16="http://schemas.microsoft.com/office/drawing/2014/main" id="{044488FB-7D7D-0964-DFAB-D37AA4920F32}"/>
              </a:ext>
            </a:extLst>
          </p:cNvPr>
          <p:cNvSpPr>
            <a:spLocks noGrp="1"/>
          </p:cNvSpPr>
          <p:nvPr>
            <p:ph type="subTitle" idx="1"/>
          </p:nvPr>
        </p:nvSpPr>
        <p:spPr>
          <a:xfrm>
            <a:off x="856333" y="1874587"/>
            <a:ext cx="10483522" cy="4630230"/>
          </a:xfrm>
        </p:spPr>
        <p:txBody>
          <a:bodyPr>
            <a:noAutofit/>
          </a:bodyPr>
          <a:lstStyle/>
          <a:p>
            <a:pPr marL="342900" indent="-342900">
              <a:buFont typeface="Arial" charset="2"/>
              <a:buChar char="•"/>
            </a:pPr>
            <a:r>
              <a:rPr lang="en-US" sz="2400" cap="none">
                <a:solidFill>
                  <a:schemeClr val="tx1"/>
                </a:solidFill>
              </a:rPr>
              <a:t>6 hours and 55 minutes per day including a 30 minute unpaid lunch</a:t>
            </a:r>
            <a:endParaRPr lang="en-US" sz="2400">
              <a:solidFill>
                <a:schemeClr val="tx1"/>
              </a:solidFill>
            </a:endParaRPr>
          </a:p>
          <a:p>
            <a:pPr>
              <a:buClr>
                <a:srgbClr val="8AD0D6"/>
              </a:buClr>
            </a:pPr>
            <a:endParaRPr lang="en-US" sz="2400" cap="none">
              <a:solidFill>
                <a:schemeClr val="tx1"/>
              </a:solidFill>
            </a:endParaRPr>
          </a:p>
          <a:p>
            <a:pPr marL="342900" indent="-342900">
              <a:buFont typeface="Arial" charset="2"/>
              <a:buChar char="•"/>
            </a:pPr>
            <a:r>
              <a:rPr lang="en-US" sz="2400" cap="none">
                <a:solidFill>
                  <a:schemeClr val="tx1"/>
                </a:solidFill>
              </a:rPr>
              <a:t>NO coverages, busing, proctoring, test read (or any other testing accommodation) or cafeteria duty</a:t>
            </a:r>
          </a:p>
          <a:p>
            <a:pPr>
              <a:buClr>
                <a:srgbClr val="8AD0D6"/>
              </a:buClr>
            </a:pPr>
            <a:endParaRPr lang="en-US" sz="2400" cap="none">
              <a:solidFill>
                <a:schemeClr val="tx1"/>
              </a:solidFill>
            </a:endParaRPr>
          </a:p>
          <a:p>
            <a:pPr marL="342900" indent="-342900">
              <a:buFont typeface="Arial" charset="2"/>
              <a:buChar char="•"/>
            </a:pPr>
            <a:r>
              <a:rPr lang="en-US" sz="2400" cap="none">
                <a:solidFill>
                  <a:schemeClr val="tx1"/>
                </a:solidFill>
              </a:rPr>
              <a:t>Contact your building chapter leader if you’re asked to do any of the above</a:t>
            </a:r>
          </a:p>
          <a:p>
            <a:pPr>
              <a:buClr>
                <a:srgbClr val="8AD0D6"/>
              </a:buClr>
            </a:pPr>
            <a:endParaRPr lang="en-US" sz="2400" cap="none">
              <a:solidFill>
                <a:schemeClr val="tx1"/>
              </a:solidFill>
            </a:endParaRPr>
          </a:p>
          <a:p>
            <a:pPr marL="342900" indent="-342900">
              <a:buFont typeface="Arial" charset="2"/>
              <a:buChar char="•"/>
            </a:pPr>
            <a:r>
              <a:rPr lang="en-US" sz="2400" cap="none">
                <a:solidFill>
                  <a:schemeClr val="tx1"/>
                </a:solidFill>
              </a:rPr>
              <a:t>If your building chapter leader cannot resolve it contact me</a:t>
            </a:r>
          </a:p>
        </p:txBody>
      </p:sp>
    </p:spTree>
    <p:extLst>
      <p:ext uri="{BB962C8B-B14F-4D97-AF65-F5344CB8AC3E}">
        <p14:creationId xmlns:p14="http://schemas.microsoft.com/office/powerpoint/2010/main" val="2569537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C40D3-DE4F-9862-C742-56581EB0FE16}"/>
              </a:ext>
            </a:extLst>
          </p:cNvPr>
          <p:cNvSpPr>
            <a:spLocks noGrp="1"/>
          </p:cNvSpPr>
          <p:nvPr>
            <p:ph type="ctrTitle"/>
          </p:nvPr>
        </p:nvSpPr>
        <p:spPr>
          <a:xfrm>
            <a:off x="1154955" y="428368"/>
            <a:ext cx="8825658" cy="2096144"/>
          </a:xfrm>
        </p:spPr>
        <p:txBody>
          <a:bodyPr/>
          <a:lstStyle/>
          <a:p>
            <a:pPr algn="ctr"/>
            <a:r>
              <a:rPr lang="en-US"/>
              <a:t>T</a:t>
            </a:r>
            <a:r>
              <a:rPr lang="en-US" sz="6000"/>
              <a:t>uition and Trac Reimbursement Delays</a:t>
            </a:r>
            <a:endParaRPr lang="en-US"/>
          </a:p>
        </p:txBody>
      </p:sp>
      <p:sp>
        <p:nvSpPr>
          <p:cNvPr id="3" name="Subtitle 2">
            <a:extLst>
              <a:ext uri="{FF2B5EF4-FFF2-40B4-BE49-F238E27FC236}">
                <a16:creationId xmlns:a16="http://schemas.microsoft.com/office/drawing/2014/main" id="{BBE7C426-5EF5-76AD-A929-6702681B1F83}"/>
              </a:ext>
            </a:extLst>
          </p:cNvPr>
          <p:cNvSpPr>
            <a:spLocks noGrp="1"/>
          </p:cNvSpPr>
          <p:nvPr>
            <p:ph type="subTitle" idx="1"/>
          </p:nvPr>
        </p:nvSpPr>
        <p:spPr>
          <a:xfrm>
            <a:off x="1154955" y="2903272"/>
            <a:ext cx="8825658" cy="3857933"/>
          </a:xfrm>
        </p:spPr>
        <p:txBody>
          <a:bodyPr>
            <a:normAutofit/>
          </a:bodyPr>
          <a:lstStyle/>
          <a:p>
            <a:pPr marL="342900" indent="-342900">
              <a:buFont typeface="Arial" charset="2"/>
              <a:buChar char="•"/>
            </a:pPr>
            <a:r>
              <a:rPr lang="en-US" sz="2400" cap="none">
                <a:solidFill>
                  <a:schemeClr val="tx1"/>
                </a:solidFill>
              </a:rPr>
              <a:t>Grievance department has been asked to gather data in all the boroughs</a:t>
            </a:r>
          </a:p>
          <a:p>
            <a:pPr>
              <a:buClr>
                <a:srgbClr val="8AD0D6"/>
              </a:buClr>
            </a:pPr>
            <a:endParaRPr lang="en-US" sz="2400" cap="none">
              <a:solidFill>
                <a:schemeClr val="tx1"/>
              </a:solidFill>
            </a:endParaRPr>
          </a:p>
          <a:p>
            <a:pPr marL="342900" indent="-342900">
              <a:buFont typeface="Arial" charset="2"/>
              <a:buChar char="•"/>
            </a:pPr>
            <a:r>
              <a:rPr lang="en-US" sz="2400" cap="none">
                <a:solidFill>
                  <a:schemeClr val="tx1"/>
                </a:solidFill>
              </a:rPr>
              <a:t>Discussions/meetings will be forthcoming</a:t>
            </a:r>
          </a:p>
          <a:p>
            <a:pPr>
              <a:buClr>
                <a:srgbClr val="8AD0D6"/>
              </a:buClr>
            </a:pPr>
            <a:endParaRPr lang="en-US" sz="2400" cap="none">
              <a:solidFill>
                <a:schemeClr val="tx1"/>
              </a:solidFill>
            </a:endParaRPr>
          </a:p>
          <a:p>
            <a:pPr marL="342900" indent="-342900">
              <a:buFont typeface="Arial" charset="2"/>
              <a:buChar char="•"/>
            </a:pPr>
            <a:r>
              <a:rPr lang="en-US" sz="2400" cap="none">
                <a:solidFill>
                  <a:schemeClr val="tx1"/>
                </a:solidFill>
              </a:rPr>
              <a:t>Will reach out to chapter once data is received with a campaign plan. </a:t>
            </a:r>
          </a:p>
        </p:txBody>
      </p:sp>
    </p:spTree>
    <p:extLst>
      <p:ext uri="{BB962C8B-B14F-4D97-AF65-F5344CB8AC3E}">
        <p14:creationId xmlns:p14="http://schemas.microsoft.com/office/powerpoint/2010/main" val="263821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70538-AE5B-5409-042C-173E430832F6}"/>
              </a:ext>
            </a:extLst>
          </p:cNvPr>
          <p:cNvSpPr>
            <a:spLocks noGrp="1"/>
          </p:cNvSpPr>
          <p:nvPr>
            <p:ph type="title"/>
          </p:nvPr>
        </p:nvSpPr>
        <p:spPr>
          <a:xfrm>
            <a:off x="646111" y="452718"/>
            <a:ext cx="9404723" cy="2504877"/>
          </a:xfrm>
        </p:spPr>
        <p:txBody>
          <a:bodyPr/>
          <a:lstStyle/>
          <a:p>
            <a:pPr algn="ctr"/>
            <a:r>
              <a:rPr lang="en-US" sz="4800"/>
              <a:t>Tuition and Trac Reimbursement Delays(</a:t>
            </a:r>
            <a:r>
              <a:rPr lang="en-US" sz="4800" err="1"/>
              <a:t>cont</a:t>
            </a:r>
            <a:r>
              <a:rPr lang="en-US" sz="4800"/>
              <a:t>)</a:t>
            </a:r>
          </a:p>
        </p:txBody>
      </p:sp>
      <p:sp>
        <p:nvSpPr>
          <p:cNvPr id="3" name="Content Placeholder 2">
            <a:extLst>
              <a:ext uri="{FF2B5EF4-FFF2-40B4-BE49-F238E27FC236}">
                <a16:creationId xmlns:a16="http://schemas.microsoft.com/office/drawing/2014/main" id="{5EC092DE-F893-39E6-D894-84BABFB1159E}"/>
              </a:ext>
            </a:extLst>
          </p:cNvPr>
          <p:cNvSpPr>
            <a:spLocks noGrp="1"/>
          </p:cNvSpPr>
          <p:nvPr>
            <p:ph idx="1"/>
          </p:nvPr>
        </p:nvSpPr>
        <p:spPr>
          <a:xfrm>
            <a:off x="742907" y="2319006"/>
            <a:ext cx="10707378" cy="4011771"/>
          </a:xfrm>
        </p:spPr>
        <p:txBody>
          <a:bodyPr vert="horz" lIns="91440" tIns="45720" rIns="91440" bIns="45720" rtlCol="0" anchor="t">
            <a:normAutofit fontScale="92500" lnSpcReduction="10000"/>
          </a:bodyPr>
          <a:lstStyle/>
          <a:p>
            <a:pPr>
              <a:buFont typeface="Arial" charset="2"/>
              <a:buChar char="•"/>
            </a:pPr>
            <a:r>
              <a:rPr lang="en-US" sz="2400"/>
              <a:t>Continue to complete the forms for delays</a:t>
            </a:r>
          </a:p>
          <a:p>
            <a:pPr marL="0" indent="0">
              <a:buClr>
                <a:srgbClr val="8AD0D6"/>
              </a:buClr>
              <a:buNone/>
            </a:pPr>
            <a:endParaRPr lang="en-US" sz="2400"/>
          </a:p>
          <a:p>
            <a:pPr>
              <a:buFont typeface="Arial" charset="2"/>
              <a:buChar char="•"/>
            </a:pPr>
            <a:r>
              <a:rPr lang="en-US" sz="2400"/>
              <a:t>We need the delays documents</a:t>
            </a:r>
          </a:p>
          <a:p>
            <a:pPr marL="0" indent="0">
              <a:buClr>
                <a:srgbClr val="8AD0D6"/>
              </a:buClr>
              <a:buNone/>
            </a:pPr>
            <a:endParaRPr lang="en-US" sz="2400"/>
          </a:p>
          <a:p>
            <a:pPr>
              <a:buFont typeface="Arial" charset="2"/>
              <a:buChar char="•"/>
            </a:pPr>
            <a:r>
              <a:rPr lang="en-US" sz="2400"/>
              <a:t>I’ve asked the grievance department in June to compile data from the borough offices. The grievance department some data and we’ll be meeting with the grievance department to discuss the best plan of action to correct this problem</a:t>
            </a:r>
          </a:p>
          <a:p>
            <a:pPr marL="0" indent="0">
              <a:buClr>
                <a:srgbClr val="8AD0D6"/>
              </a:buClr>
              <a:buNone/>
            </a:pPr>
            <a:endParaRPr lang="en-US" sz="2400"/>
          </a:p>
          <a:p>
            <a:pPr>
              <a:buFont typeface="Arial" charset="2"/>
              <a:buChar char="•"/>
            </a:pPr>
            <a:r>
              <a:rPr lang="en-US" sz="2400"/>
              <a:t>If you file a grievance ask for interest</a:t>
            </a:r>
          </a:p>
        </p:txBody>
      </p:sp>
    </p:spTree>
    <p:extLst>
      <p:ext uri="{BB962C8B-B14F-4D97-AF65-F5344CB8AC3E}">
        <p14:creationId xmlns:p14="http://schemas.microsoft.com/office/powerpoint/2010/main" val="2090202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6135-5254-7F86-35BB-76AA5F8085EE}"/>
              </a:ext>
            </a:extLst>
          </p:cNvPr>
          <p:cNvSpPr>
            <a:spLocks noGrp="1"/>
          </p:cNvSpPr>
          <p:nvPr>
            <p:ph type="title"/>
          </p:nvPr>
        </p:nvSpPr>
        <p:spPr/>
        <p:txBody>
          <a:bodyPr/>
          <a:lstStyle/>
          <a:p>
            <a:r>
              <a:rPr lang="en-US"/>
              <a:t>Tuition and Trac Delays Continued</a:t>
            </a:r>
            <a:br>
              <a:rPr lang="en-US"/>
            </a:br>
            <a:br>
              <a:rPr lang="en-US"/>
            </a:br>
            <a:br>
              <a:rPr lang="en-US"/>
            </a:br>
            <a:r>
              <a:rPr lang="en-US"/>
              <a:t>OT Tuition reimbursement</a:t>
            </a:r>
            <a:br>
              <a:rPr lang="en-US"/>
            </a:br>
            <a:br>
              <a:rPr lang="en-US"/>
            </a:br>
            <a:br>
              <a:rPr lang="en-US"/>
            </a:br>
            <a:br>
              <a:rPr lang="en-US"/>
            </a:br>
            <a:r>
              <a:rPr lang="en-US"/>
              <a:t>OT Trac reimbursement</a:t>
            </a:r>
          </a:p>
        </p:txBody>
      </p:sp>
      <p:pic>
        <p:nvPicPr>
          <p:cNvPr id="4" name="Content Placeholder 3" descr="A qr code with black dots&#10;&#10;Description automatically generated">
            <a:extLst>
              <a:ext uri="{FF2B5EF4-FFF2-40B4-BE49-F238E27FC236}">
                <a16:creationId xmlns:a16="http://schemas.microsoft.com/office/drawing/2014/main" id="{8EF2675A-449B-9C48-4513-84515EE2F158}"/>
              </a:ext>
            </a:extLst>
          </p:cNvPr>
          <p:cNvPicPr>
            <a:picLocks noGrp="1" noChangeAspect="1"/>
          </p:cNvPicPr>
          <p:nvPr>
            <p:ph idx="1"/>
          </p:nvPr>
        </p:nvPicPr>
        <p:blipFill>
          <a:blip r:embed="rId2"/>
          <a:stretch>
            <a:fillRect/>
          </a:stretch>
        </p:blipFill>
        <p:spPr>
          <a:xfrm>
            <a:off x="7611048" y="1853248"/>
            <a:ext cx="1857375" cy="2022509"/>
          </a:xfrm>
          <a:prstGeom prst="rect">
            <a:avLst/>
          </a:prstGeom>
        </p:spPr>
      </p:pic>
      <p:pic>
        <p:nvPicPr>
          <p:cNvPr id="5" name="Picture 4" descr="A qr code with dots&#10;&#10;Description automatically generated">
            <a:extLst>
              <a:ext uri="{FF2B5EF4-FFF2-40B4-BE49-F238E27FC236}">
                <a16:creationId xmlns:a16="http://schemas.microsoft.com/office/drawing/2014/main" id="{4921CCAE-2F2A-55F1-113D-6B711CF7FC29}"/>
              </a:ext>
            </a:extLst>
          </p:cNvPr>
          <p:cNvPicPr>
            <a:picLocks noChangeAspect="1"/>
          </p:cNvPicPr>
          <p:nvPr/>
        </p:nvPicPr>
        <p:blipFill>
          <a:blip r:embed="rId3"/>
          <a:stretch>
            <a:fillRect/>
          </a:stretch>
        </p:blipFill>
        <p:spPr>
          <a:xfrm>
            <a:off x="7611048" y="4196297"/>
            <a:ext cx="1857375" cy="1885950"/>
          </a:xfrm>
          <a:prstGeom prst="rect">
            <a:avLst/>
          </a:prstGeom>
        </p:spPr>
      </p:pic>
    </p:spTree>
    <p:extLst>
      <p:ext uri="{BB962C8B-B14F-4D97-AF65-F5344CB8AC3E}">
        <p14:creationId xmlns:p14="http://schemas.microsoft.com/office/powerpoint/2010/main" val="3809704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1BDE0-333B-33A3-76AE-E28D1424E362}"/>
              </a:ext>
            </a:extLst>
          </p:cNvPr>
          <p:cNvSpPr>
            <a:spLocks noGrp="1"/>
          </p:cNvSpPr>
          <p:nvPr>
            <p:ph type="ctrTitle"/>
          </p:nvPr>
        </p:nvSpPr>
        <p:spPr/>
        <p:txBody>
          <a:bodyPr/>
          <a:lstStyle/>
          <a:p>
            <a:br>
              <a:rPr lang="en-US"/>
            </a:br>
            <a:endParaRPr lang="en-US"/>
          </a:p>
        </p:txBody>
      </p:sp>
      <p:sp>
        <p:nvSpPr>
          <p:cNvPr id="3" name="Subtitle 2">
            <a:extLst>
              <a:ext uri="{FF2B5EF4-FFF2-40B4-BE49-F238E27FC236}">
                <a16:creationId xmlns:a16="http://schemas.microsoft.com/office/drawing/2014/main" id="{2C9A2D83-9186-9545-7333-1C8A160BDD60}"/>
              </a:ext>
            </a:extLst>
          </p:cNvPr>
          <p:cNvSpPr>
            <a:spLocks noGrp="1"/>
          </p:cNvSpPr>
          <p:nvPr>
            <p:ph type="subTitle" idx="1"/>
          </p:nvPr>
        </p:nvSpPr>
        <p:spPr>
          <a:xfrm>
            <a:off x="1154955" y="952108"/>
            <a:ext cx="8825658" cy="933254"/>
          </a:xfrm>
        </p:spPr>
        <p:txBody>
          <a:bodyPr>
            <a:normAutofit fontScale="25000" lnSpcReduction="20000"/>
          </a:bodyPr>
          <a:lstStyle/>
          <a:p>
            <a:r>
              <a:rPr lang="en-US" sz="16000">
                <a:solidFill>
                  <a:schemeClr val="tx1"/>
                </a:solidFill>
              </a:rPr>
              <a:t>Tuition and Trac Continued</a:t>
            </a:r>
          </a:p>
          <a:p>
            <a:endParaRPr lang="en-US">
              <a:solidFill>
                <a:schemeClr val="tx1"/>
              </a:solidFill>
            </a:endParaRPr>
          </a:p>
          <a:p>
            <a:endParaRPr lang="en-US">
              <a:solidFill>
                <a:schemeClr val="tx1"/>
              </a:solidFill>
            </a:endParaRPr>
          </a:p>
          <a:p>
            <a:endParaRPr lang="en-US" sz="8000">
              <a:solidFill>
                <a:schemeClr val="tx1"/>
              </a:solidFill>
            </a:endParaRPr>
          </a:p>
          <a:p>
            <a:endParaRPr lang="en-US" sz="8000">
              <a:solidFill>
                <a:schemeClr val="tx1"/>
              </a:solidFill>
            </a:endParaRPr>
          </a:p>
          <a:p>
            <a:r>
              <a:rPr lang="en-US" sz="16000">
                <a:solidFill>
                  <a:schemeClr val="tx1"/>
                </a:solidFill>
              </a:rPr>
              <a:t>PT Tuition  Reimbursement</a:t>
            </a: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r>
              <a:rPr lang="en-US" sz="16000">
                <a:solidFill>
                  <a:schemeClr val="tx1"/>
                </a:solidFill>
              </a:rPr>
              <a:t>PT Trac reimbursement</a:t>
            </a:r>
            <a:r>
              <a:rPr lang="en-US" sz="16000"/>
              <a:t>    </a:t>
            </a:r>
          </a:p>
        </p:txBody>
      </p:sp>
      <p:pic>
        <p:nvPicPr>
          <p:cNvPr id="4" name="Picture 3" descr="A qr code with dots&#10;&#10;Description automatically generated">
            <a:extLst>
              <a:ext uri="{FF2B5EF4-FFF2-40B4-BE49-F238E27FC236}">
                <a16:creationId xmlns:a16="http://schemas.microsoft.com/office/drawing/2014/main" id="{8C50C706-1B59-D57F-46FC-5D28C486F4B5}"/>
              </a:ext>
            </a:extLst>
          </p:cNvPr>
          <p:cNvPicPr>
            <a:picLocks noChangeAspect="1"/>
          </p:cNvPicPr>
          <p:nvPr/>
        </p:nvPicPr>
        <p:blipFill>
          <a:blip r:embed="rId2"/>
          <a:stretch>
            <a:fillRect/>
          </a:stretch>
        </p:blipFill>
        <p:spPr>
          <a:xfrm>
            <a:off x="8503672" y="1969748"/>
            <a:ext cx="1857375" cy="1828800"/>
          </a:xfrm>
          <a:prstGeom prst="rect">
            <a:avLst/>
          </a:prstGeom>
        </p:spPr>
      </p:pic>
      <p:pic>
        <p:nvPicPr>
          <p:cNvPr id="5" name="Picture 4" descr="A qr code with black dots&#10;&#10;Description automatically generated">
            <a:extLst>
              <a:ext uri="{FF2B5EF4-FFF2-40B4-BE49-F238E27FC236}">
                <a16:creationId xmlns:a16="http://schemas.microsoft.com/office/drawing/2014/main" id="{B2001AD0-A152-2EDD-01CB-5D1E075A7F87}"/>
              </a:ext>
            </a:extLst>
          </p:cNvPr>
          <p:cNvPicPr>
            <a:picLocks noChangeAspect="1"/>
          </p:cNvPicPr>
          <p:nvPr/>
        </p:nvPicPr>
        <p:blipFill>
          <a:blip r:embed="rId3"/>
          <a:stretch>
            <a:fillRect/>
          </a:stretch>
        </p:blipFill>
        <p:spPr>
          <a:xfrm>
            <a:off x="8456047" y="4149023"/>
            <a:ext cx="1905000" cy="1924050"/>
          </a:xfrm>
          <a:prstGeom prst="rect">
            <a:avLst/>
          </a:prstGeom>
        </p:spPr>
      </p:pic>
    </p:spTree>
    <p:extLst>
      <p:ext uri="{BB962C8B-B14F-4D97-AF65-F5344CB8AC3E}">
        <p14:creationId xmlns:p14="http://schemas.microsoft.com/office/powerpoint/2010/main" val="3337775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13E53-7B1A-066A-7EE0-186B4C0771BA}"/>
              </a:ext>
            </a:extLst>
          </p:cNvPr>
          <p:cNvSpPr>
            <a:spLocks noGrp="1"/>
          </p:cNvSpPr>
          <p:nvPr>
            <p:ph type="title"/>
          </p:nvPr>
        </p:nvSpPr>
        <p:spPr/>
        <p:txBody>
          <a:bodyPr/>
          <a:lstStyle/>
          <a:p>
            <a:pPr algn="ctr"/>
            <a:r>
              <a:rPr lang="en-US"/>
              <a:t>Attendance at IEP meetings </a:t>
            </a:r>
          </a:p>
        </p:txBody>
      </p:sp>
      <p:sp>
        <p:nvSpPr>
          <p:cNvPr id="3" name="Content Placeholder 2">
            <a:extLst>
              <a:ext uri="{FF2B5EF4-FFF2-40B4-BE49-F238E27FC236}">
                <a16:creationId xmlns:a16="http://schemas.microsoft.com/office/drawing/2014/main" id="{F275AF81-DAED-C4A0-B6A4-8E92980EC3A2}"/>
              </a:ext>
            </a:extLst>
          </p:cNvPr>
          <p:cNvSpPr>
            <a:spLocks noGrp="1"/>
          </p:cNvSpPr>
          <p:nvPr>
            <p:ph idx="1"/>
          </p:nvPr>
        </p:nvSpPr>
        <p:spPr>
          <a:xfrm>
            <a:off x="536960" y="1157054"/>
            <a:ext cx="11119270" cy="4195481"/>
          </a:xfrm>
        </p:spPr>
        <p:txBody>
          <a:bodyPr vert="horz" lIns="91440" tIns="45720" rIns="91440" bIns="45720" rtlCol="0" anchor="t">
            <a:noAutofit/>
          </a:bodyPr>
          <a:lstStyle/>
          <a:p>
            <a:pPr>
              <a:buFont typeface="Arial" charset="2"/>
              <a:buChar char="•"/>
            </a:pPr>
            <a:r>
              <a:rPr lang="en-US" sz="1400"/>
              <a:t>SOPM: Read page 46</a:t>
            </a:r>
          </a:p>
          <a:p>
            <a:pPr marL="0" indent="0">
              <a:buClr>
                <a:srgbClr val="8AD0D6"/>
              </a:buClr>
              <a:buNone/>
            </a:pPr>
            <a:endParaRPr lang="en-US" sz="1400"/>
          </a:p>
          <a:p>
            <a:pPr>
              <a:buFont typeface="Arial" charset="2"/>
              <a:buChar char="•"/>
            </a:pPr>
            <a:r>
              <a:rPr lang="en-US" sz="1400"/>
              <a:t>The related service provider is not required to be present throughout the duration of the IEP meeting (unless the provider is serving as the mandatory participant for a student recommended / being considered for related services only). </a:t>
            </a:r>
          </a:p>
          <a:p>
            <a:pPr marL="0" indent="0">
              <a:buClr>
                <a:srgbClr val="8AD0D6"/>
              </a:buClr>
              <a:buNone/>
            </a:pPr>
            <a:endParaRPr lang="en-US" sz="1400"/>
          </a:p>
          <a:p>
            <a:pPr>
              <a:buFont typeface="Arial" charset="2"/>
              <a:buChar char="•"/>
            </a:pPr>
            <a:r>
              <a:rPr lang="en-US" sz="1400"/>
              <a:t>When a Related Service Provider Must or Should Be an IEP team Participant Mandatory Participation:</a:t>
            </a:r>
          </a:p>
          <a:p>
            <a:pPr marL="0" indent="0">
              <a:buClr>
                <a:srgbClr val="8AD0D6"/>
              </a:buClr>
              <a:buNone/>
            </a:pPr>
            <a:endParaRPr lang="en-US" sz="1400"/>
          </a:p>
          <a:p>
            <a:pPr>
              <a:buFont typeface="Arial" charset="2"/>
              <a:buChar char="•"/>
            </a:pPr>
            <a:r>
              <a:rPr lang="en-US" sz="1400"/>
              <a:t>For a student recommended for related services only, at least one of the student’s related service providers must be present throughout the duration of the IEP meeting; </a:t>
            </a:r>
          </a:p>
          <a:p>
            <a:pPr marL="0" indent="0">
              <a:buClr>
                <a:srgbClr val="8AD0D6"/>
              </a:buClr>
              <a:buNone/>
            </a:pPr>
            <a:endParaRPr lang="en-US" sz="1400"/>
          </a:p>
          <a:p>
            <a:pPr>
              <a:buFont typeface="Arial" charset="2"/>
              <a:buChar char="•"/>
            </a:pPr>
            <a:r>
              <a:rPr lang="en-US" sz="1400"/>
              <a:t>At an initial IEP meeting for a student being considered for related services only, at least one relevant related service provider must be present throughout the duration of the IEP meeting.</a:t>
            </a:r>
          </a:p>
          <a:p>
            <a:pPr marL="0" indent="0">
              <a:buClr>
                <a:srgbClr val="8AD0D6"/>
              </a:buClr>
              <a:buNone/>
            </a:pPr>
            <a:endParaRPr lang="en-US" sz="1400"/>
          </a:p>
          <a:p>
            <a:pPr>
              <a:buFont typeface="Arial" charset="2"/>
              <a:buChar char="•"/>
            </a:pPr>
            <a:r>
              <a:rPr lang="en-US" sz="1400"/>
              <a:t>Suggested Participation: Whenever a modifcation to a related service recommendation is being considered, or if an assessment indicates the need for an initiation of a related service, the relevant related service provider should participate.</a:t>
            </a:r>
          </a:p>
          <a:p>
            <a:pPr marL="0" indent="0">
              <a:buClr>
                <a:srgbClr val="8AD0D6"/>
              </a:buClr>
              <a:buNone/>
            </a:pPr>
            <a:endParaRPr lang="en-US" sz="1400"/>
          </a:p>
          <a:p>
            <a:pPr>
              <a:buFont typeface="Arial" charset="2"/>
              <a:buChar char="•"/>
            </a:pPr>
            <a:r>
              <a:rPr lang="en-US" sz="1400"/>
              <a:t>Related service providers must be given notice of the need for a progress report at least 15 school days in advance of the meeting. </a:t>
            </a:r>
          </a:p>
          <a:p>
            <a:pPr>
              <a:buClr>
                <a:srgbClr val="8AD0D6"/>
              </a:buClr>
              <a:buFont typeface="Arial" charset="2"/>
              <a:buChar char="•"/>
            </a:pPr>
            <a:endParaRPr lang="en-US"/>
          </a:p>
        </p:txBody>
      </p:sp>
    </p:spTree>
    <p:extLst>
      <p:ext uri="{BB962C8B-B14F-4D97-AF65-F5344CB8AC3E}">
        <p14:creationId xmlns:p14="http://schemas.microsoft.com/office/powerpoint/2010/main" val="1353009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3F6C7-9D43-F2E8-2D98-23DB04A3CD04}"/>
              </a:ext>
            </a:extLst>
          </p:cNvPr>
          <p:cNvSpPr>
            <a:spLocks noGrp="1"/>
          </p:cNvSpPr>
          <p:nvPr>
            <p:ph type="title"/>
          </p:nvPr>
        </p:nvSpPr>
        <p:spPr/>
        <p:txBody>
          <a:bodyPr/>
          <a:lstStyle/>
          <a:p>
            <a:pPr algn="ctr"/>
            <a:r>
              <a:rPr lang="en-US"/>
              <a:t>OT Evaluations </a:t>
            </a:r>
          </a:p>
        </p:txBody>
      </p:sp>
      <p:sp>
        <p:nvSpPr>
          <p:cNvPr id="3" name="Content Placeholder 2">
            <a:extLst>
              <a:ext uri="{FF2B5EF4-FFF2-40B4-BE49-F238E27FC236}">
                <a16:creationId xmlns:a16="http://schemas.microsoft.com/office/drawing/2014/main" id="{114E345A-9747-1035-7F8E-9C59D1EAB129}"/>
              </a:ext>
            </a:extLst>
          </p:cNvPr>
          <p:cNvSpPr>
            <a:spLocks noGrp="1"/>
          </p:cNvSpPr>
          <p:nvPr>
            <p:ph idx="1"/>
          </p:nvPr>
        </p:nvSpPr>
        <p:spPr/>
        <p:txBody>
          <a:bodyPr vert="horz" lIns="91440" tIns="45720" rIns="91440" bIns="45720" rtlCol="0" anchor="t">
            <a:normAutofit/>
          </a:bodyPr>
          <a:lstStyle/>
          <a:p>
            <a:pPr>
              <a:buFont typeface="Arial" charset="2"/>
              <a:buChar char="•"/>
            </a:pPr>
            <a:r>
              <a:rPr lang="en-US" sz="3200"/>
              <a:t>If you have a full caseload and are asked to an evaluation, but you don’t feel you have the time:</a:t>
            </a:r>
          </a:p>
          <a:p>
            <a:pPr lvl="1">
              <a:buFont typeface="Courier New" charset="2"/>
              <a:buChar char="o"/>
            </a:pPr>
            <a:r>
              <a:rPr lang="en-US" sz="2800"/>
              <a:t>Ask for an evaluator from the evaluation team</a:t>
            </a:r>
          </a:p>
          <a:p>
            <a:pPr lvl="1">
              <a:buFont typeface="Courier New" charset="2"/>
              <a:buChar char="o"/>
            </a:pPr>
            <a:r>
              <a:rPr lang="en-US" sz="2800"/>
              <a:t>If you’re are refused, email me and I can ask the DOE to reconsider</a:t>
            </a:r>
          </a:p>
        </p:txBody>
      </p:sp>
    </p:spTree>
    <p:extLst>
      <p:ext uri="{BB962C8B-B14F-4D97-AF65-F5344CB8AC3E}">
        <p14:creationId xmlns:p14="http://schemas.microsoft.com/office/powerpoint/2010/main" val="4016061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53B26-8BEE-D7E4-CE08-0C82FEA9C539}"/>
              </a:ext>
            </a:extLst>
          </p:cNvPr>
          <p:cNvSpPr>
            <a:spLocks noGrp="1"/>
          </p:cNvSpPr>
          <p:nvPr>
            <p:ph type="title"/>
          </p:nvPr>
        </p:nvSpPr>
        <p:spPr/>
        <p:txBody>
          <a:bodyPr/>
          <a:lstStyle/>
          <a:p>
            <a:pPr algn="ctr"/>
            <a:r>
              <a:rPr lang="en-US"/>
              <a:t>Teachers Choice </a:t>
            </a:r>
          </a:p>
        </p:txBody>
      </p:sp>
      <p:sp>
        <p:nvSpPr>
          <p:cNvPr id="3" name="Content Placeholder 2">
            <a:extLst>
              <a:ext uri="{FF2B5EF4-FFF2-40B4-BE49-F238E27FC236}">
                <a16:creationId xmlns:a16="http://schemas.microsoft.com/office/drawing/2014/main" id="{F40456EE-7DDC-A1FA-30C1-72ADE073CAE0}"/>
              </a:ext>
            </a:extLst>
          </p:cNvPr>
          <p:cNvSpPr>
            <a:spLocks noGrp="1"/>
          </p:cNvSpPr>
          <p:nvPr>
            <p:ph idx="1"/>
          </p:nvPr>
        </p:nvSpPr>
        <p:spPr/>
        <p:txBody>
          <a:bodyPr vert="horz" lIns="91440" tIns="45720" rIns="91440" bIns="45720" rtlCol="0" anchor="t">
            <a:normAutofit/>
          </a:bodyPr>
          <a:lstStyle/>
          <a:p>
            <a:pPr>
              <a:buFont typeface="Arial" charset="2"/>
              <a:buChar char="•"/>
            </a:pPr>
            <a:r>
              <a:rPr lang="en-US" sz="2800"/>
              <a:t>The DOE has confirmed that Teacher’s Choice Funds for the 2024-2025 school year will be the same as last year.</a:t>
            </a:r>
          </a:p>
          <a:p>
            <a:pPr>
              <a:buFont typeface="Arial" charset="2"/>
              <a:buChar char="•"/>
            </a:pPr>
            <a:r>
              <a:rPr lang="en-US" sz="2800"/>
              <a:t>Occupational and Physical Therapists receive $90</a:t>
            </a:r>
          </a:p>
        </p:txBody>
      </p:sp>
    </p:spTree>
    <p:extLst>
      <p:ext uri="{BB962C8B-B14F-4D97-AF65-F5344CB8AC3E}">
        <p14:creationId xmlns:p14="http://schemas.microsoft.com/office/powerpoint/2010/main" val="3828374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90119-7396-2604-03C4-D712F8BB3452}"/>
              </a:ext>
            </a:extLst>
          </p:cNvPr>
          <p:cNvSpPr>
            <a:spLocks noGrp="1"/>
          </p:cNvSpPr>
          <p:nvPr>
            <p:ph type="title"/>
          </p:nvPr>
        </p:nvSpPr>
        <p:spPr/>
        <p:txBody>
          <a:bodyPr/>
          <a:lstStyle/>
          <a:p>
            <a:r>
              <a:rPr lang="en-US"/>
              <a:t>OT/PT Executive Board</a:t>
            </a:r>
          </a:p>
        </p:txBody>
      </p:sp>
      <p:sp>
        <p:nvSpPr>
          <p:cNvPr id="3" name="Content Placeholder 2">
            <a:extLst>
              <a:ext uri="{FF2B5EF4-FFF2-40B4-BE49-F238E27FC236}">
                <a16:creationId xmlns:a16="http://schemas.microsoft.com/office/drawing/2014/main" id="{E9D085A5-DEBF-31B0-A9E4-C93B9A24F35C}"/>
              </a:ext>
            </a:extLst>
          </p:cNvPr>
          <p:cNvSpPr>
            <a:spLocks noGrp="1"/>
          </p:cNvSpPr>
          <p:nvPr>
            <p:ph idx="1"/>
          </p:nvPr>
        </p:nvSpPr>
        <p:spPr>
          <a:xfrm>
            <a:off x="1103312" y="1271868"/>
            <a:ext cx="8946541" cy="4976531"/>
          </a:xfrm>
        </p:spPr>
        <p:txBody>
          <a:bodyPr>
            <a:normAutofit fontScale="92500" lnSpcReduction="20000"/>
          </a:bodyPr>
          <a:lstStyle/>
          <a:p>
            <a:r>
              <a:rPr lang="en-US" sz="2000" b="1">
                <a:effectLst/>
                <a:latin typeface="Calibri" panose="020F0502020204030204" pitchFamily="34" charset="0"/>
                <a:ea typeface="Times New Roman" panose="02020603050405020304" pitchFamily="18" charset="0"/>
              </a:rPr>
              <a:t>Chapter Leader:</a:t>
            </a:r>
            <a:r>
              <a:rPr lang="en-US" sz="2000">
                <a:effectLst/>
                <a:latin typeface="Calibri" panose="020F0502020204030204" pitchFamily="34" charset="0"/>
                <a:ea typeface="Times New Roman" panose="02020603050405020304" pitchFamily="18" charset="0"/>
              </a:rPr>
              <a:t> Thomas Ayrovainen </a:t>
            </a:r>
          </a:p>
          <a:p>
            <a:r>
              <a:rPr lang="en-US" sz="2000">
                <a:effectLst/>
                <a:latin typeface="Calibri" panose="020F0502020204030204" pitchFamily="34" charset="0"/>
                <a:ea typeface="Times New Roman" panose="02020603050405020304" pitchFamily="18" charset="0"/>
              </a:rPr>
              <a:t>      TAyrovainen@uft.org</a:t>
            </a:r>
            <a:br>
              <a:rPr lang="en-US" sz="2000">
                <a:effectLst/>
                <a:latin typeface="Calibri" panose="020F0502020204030204" pitchFamily="34" charset="0"/>
                <a:ea typeface="Times New Roman" panose="02020603050405020304" pitchFamily="18" charset="0"/>
              </a:rPr>
            </a:br>
            <a:r>
              <a:rPr lang="en-US" sz="2000" b="1">
                <a:effectLst/>
                <a:latin typeface="Calibri" panose="020F0502020204030204" pitchFamily="34" charset="0"/>
                <a:ea typeface="Times New Roman" panose="02020603050405020304" pitchFamily="18" charset="0"/>
              </a:rPr>
              <a:t>Physical Therapist Vice Chair:</a:t>
            </a:r>
            <a:r>
              <a:rPr lang="en-US" sz="2000">
                <a:effectLst/>
                <a:latin typeface="Calibri" panose="020F0502020204030204" pitchFamily="34" charset="0"/>
                <a:ea typeface="Times New Roman" panose="02020603050405020304" pitchFamily="18" charset="0"/>
              </a:rPr>
              <a:t> Peter Romagnuolo </a:t>
            </a:r>
          </a:p>
          <a:p>
            <a:r>
              <a:rPr lang="en-US" sz="2000">
                <a:effectLst/>
                <a:latin typeface="Calibri" panose="020F0502020204030204" pitchFamily="34" charset="0"/>
                <a:ea typeface="Times New Roman" panose="02020603050405020304" pitchFamily="18" charset="0"/>
              </a:rPr>
              <a:t>        promagnuolouft@gmail.com</a:t>
            </a:r>
            <a:br>
              <a:rPr lang="en-US" sz="2000">
                <a:effectLst/>
                <a:latin typeface="Calibri" panose="020F0502020204030204" pitchFamily="34" charset="0"/>
                <a:ea typeface="Times New Roman" panose="02020603050405020304" pitchFamily="18" charset="0"/>
              </a:rPr>
            </a:br>
            <a:r>
              <a:rPr lang="en-US" sz="2000" b="1">
                <a:effectLst/>
                <a:latin typeface="Calibri" panose="020F0502020204030204" pitchFamily="34" charset="0"/>
                <a:ea typeface="Times New Roman" panose="02020603050405020304" pitchFamily="18" charset="0"/>
              </a:rPr>
              <a:t>Occupational Therapist Vice Chair: </a:t>
            </a:r>
            <a:r>
              <a:rPr lang="en-US" sz="2000">
                <a:effectLst/>
                <a:latin typeface="Calibri" panose="020F0502020204030204" pitchFamily="34" charset="0"/>
                <a:ea typeface="Times New Roman" panose="02020603050405020304" pitchFamily="18" charset="0"/>
              </a:rPr>
              <a:t>Yona Adika </a:t>
            </a:r>
          </a:p>
          <a:p>
            <a:r>
              <a:rPr lang="en-US" sz="2000">
                <a:effectLst/>
                <a:latin typeface="Calibri" panose="020F0502020204030204" pitchFamily="34" charset="0"/>
                <a:ea typeface="Times New Roman" panose="02020603050405020304" pitchFamily="18" charset="0"/>
              </a:rPr>
              <a:t>        yonauft@gmail.com</a:t>
            </a:r>
            <a:br>
              <a:rPr lang="en-US" sz="2000">
                <a:effectLst/>
                <a:latin typeface="Calibri" panose="020F0502020204030204" pitchFamily="34" charset="0"/>
                <a:ea typeface="Times New Roman" panose="02020603050405020304" pitchFamily="18" charset="0"/>
              </a:rPr>
            </a:br>
            <a:r>
              <a:rPr lang="en-US" sz="2000" b="1">
                <a:effectLst/>
                <a:latin typeface="Calibri" panose="020F0502020204030204" pitchFamily="34" charset="0"/>
                <a:ea typeface="Times New Roman" panose="02020603050405020304" pitchFamily="18" charset="0"/>
              </a:rPr>
              <a:t>Secretary:</a:t>
            </a:r>
            <a:r>
              <a:rPr lang="en-US" sz="2000">
                <a:effectLst/>
                <a:latin typeface="Calibri" panose="020F0502020204030204" pitchFamily="34" charset="0"/>
                <a:ea typeface="Times New Roman" panose="02020603050405020304" pitchFamily="18" charset="0"/>
              </a:rPr>
              <a:t> Claudia Marquez</a:t>
            </a:r>
          </a:p>
          <a:p>
            <a:r>
              <a:rPr lang="en-US" sz="2000">
                <a:effectLst/>
                <a:latin typeface="Calibri" panose="020F0502020204030204" pitchFamily="34" charset="0"/>
                <a:ea typeface="Times New Roman" panose="02020603050405020304" pitchFamily="18" charset="0"/>
              </a:rPr>
              <a:t>        claudiamarquezuft@yahoo.com</a:t>
            </a:r>
            <a:br>
              <a:rPr lang="en-US" sz="2000">
                <a:effectLst/>
                <a:latin typeface="Calibri" panose="020F0502020204030204" pitchFamily="34" charset="0"/>
                <a:ea typeface="Times New Roman" panose="02020603050405020304" pitchFamily="18" charset="0"/>
              </a:rPr>
            </a:br>
            <a:r>
              <a:rPr lang="en-US" sz="2000" b="1">
                <a:effectLst/>
                <a:latin typeface="Calibri" panose="020F0502020204030204" pitchFamily="34" charset="0"/>
                <a:ea typeface="Times New Roman" panose="02020603050405020304" pitchFamily="18" charset="0"/>
              </a:rPr>
              <a:t>Physical Therapist At-Large General Ed:</a:t>
            </a:r>
            <a:r>
              <a:rPr lang="en-US" sz="2000">
                <a:effectLst/>
                <a:latin typeface="Calibri" panose="020F0502020204030204" pitchFamily="34" charset="0"/>
                <a:ea typeface="Times New Roman" panose="02020603050405020304" pitchFamily="18" charset="0"/>
              </a:rPr>
              <a:t> Angela Giuttari</a:t>
            </a:r>
          </a:p>
          <a:p>
            <a:r>
              <a:rPr lang="en-US" sz="2000">
                <a:effectLst/>
                <a:latin typeface="Calibri" panose="020F0502020204030204" pitchFamily="34" charset="0"/>
                <a:ea typeface="Times New Roman" panose="02020603050405020304" pitchFamily="18" charset="0"/>
              </a:rPr>
              <a:t>        agiuttariuft@gmail.com</a:t>
            </a:r>
            <a:br>
              <a:rPr lang="en-US" sz="2000">
                <a:effectLst/>
                <a:latin typeface="Calibri" panose="020F0502020204030204" pitchFamily="34" charset="0"/>
                <a:ea typeface="Times New Roman" panose="02020603050405020304" pitchFamily="18" charset="0"/>
              </a:rPr>
            </a:br>
            <a:r>
              <a:rPr lang="en-US" sz="2000" b="1">
                <a:effectLst/>
                <a:latin typeface="Calibri" panose="020F0502020204030204" pitchFamily="34" charset="0"/>
                <a:ea typeface="Times New Roman" panose="02020603050405020304" pitchFamily="18" charset="0"/>
              </a:rPr>
              <a:t>Occupational Therapist At-Large General Ed:</a:t>
            </a:r>
            <a:r>
              <a:rPr lang="en-US" sz="2000">
                <a:effectLst/>
                <a:latin typeface="Calibri" panose="020F0502020204030204" pitchFamily="34" charset="0"/>
                <a:ea typeface="Times New Roman" panose="02020603050405020304" pitchFamily="18" charset="0"/>
              </a:rPr>
              <a:t> Natalie Hookway</a:t>
            </a:r>
          </a:p>
          <a:p>
            <a:r>
              <a:rPr lang="en-US" sz="2000">
                <a:effectLst/>
                <a:latin typeface="Calibri" panose="020F0502020204030204" pitchFamily="34" charset="0"/>
                <a:ea typeface="Times New Roman" panose="02020603050405020304" pitchFamily="18" charset="0"/>
              </a:rPr>
              <a:t>         nhookway@uft.org</a:t>
            </a:r>
            <a:br>
              <a:rPr lang="en-US" sz="2000">
                <a:effectLst/>
                <a:latin typeface="Calibri" panose="020F0502020204030204" pitchFamily="34" charset="0"/>
                <a:ea typeface="Times New Roman" panose="02020603050405020304" pitchFamily="18" charset="0"/>
              </a:rPr>
            </a:br>
            <a:r>
              <a:rPr lang="en-US" sz="2000" b="1">
                <a:effectLst/>
                <a:latin typeface="Calibri" panose="020F0502020204030204" pitchFamily="34" charset="0"/>
                <a:ea typeface="Times New Roman" panose="02020603050405020304" pitchFamily="18" charset="0"/>
              </a:rPr>
              <a:t>Physical Therapist At-Large District 75:</a:t>
            </a:r>
            <a:r>
              <a:rPr lang="en-US" sz="2000">
                <a:effectLst/>
                <a:latin typeface="Calibri" panose="020F0502020204030204" pitchFamily="34" charset="0"/>
                <a:ea typeface="Times New Roman" panose="02020603050405020304" pitchFamily="18" charset="0"/>
              </a:rPr>
              <a:t> Danielle Pellegrino</a:t>
            </a:r>
          </a:p>
          <a:p>
            <a:r>
              <a:rPr lang="en-US" sz="2000">
                <a:effectLst/>
                <a:latin typeface="Calibri" panose="020F0502020204030204" pitchFamily="34" charset="0"/>
                <a:ea typeface="Times New Roman" panose="02020603050405020304" pitchFamily="18" charset="0"/>
              </a:rPr>
              <a:t>         danielleuftpt@gmail.com</a:t>
            </a:r>
            <a:br>
              <a:rPr lang="en-US" sz="2000">
                <a:effectLst/>
                <a:latin typeface="Calibri" panose="020F0502020204030204" pitchFamily="34" charset="0"/>
                <a:ea typeface="Times New Roman" panose="02020603050405020304" pitchFamily="18" charset="0"/>
              </a:rPr>
            </a:br>
            <a:r>
              <a:rPr lang="en-US" sz="2000" b="1">
                <a:effectLst/>
                <a:latin typeface="Calibri" panose="020F0502020204030204" pitchFamily="34" charset="0"/>
                <a:ea typeface="Times New Roman" panose="02020603050405020304" pitchFamily="18" charset="0"/>
              </a:rPr>
              <a:t>Occupational Therapist At-Large District 75:</a:t>
            </a:r>
            <a:r>
              <a:rPr lang="en-US" sz="2000">
                <a:effectLst/>
                <a:latin typeface="Calibri" panose="020F0502020204030204" pitchFamily="34" charset="0"/>
                <a:ea typeface="Times New Roman" panose="02020603050405020304" pitchFamily="18" charset="0"/>
              </a:rPr>
              <a:t> Paul Kutcher</a:t>
            </a:r>
          </a:p>
          <a:p>
            <a:r>
              <a:rPr lang="en-US" sz="2000">
                <a:latin typeface="Calibri" panose="020F0502020204030204" pitchFamily="34" charset="0"/>
                <a:ea typeface="Calibri" panose="020F0502020204030204" pitchFamily="34" charset="0"/>
              </a:rPr>
              <a:t>          pkutchervp@gmail.com</a:t>
            </a:r>
            <a:endParaRPr lang="en-US" sz="2000">
              <a:effectLst/>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3016490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4A419-9FF1-6119-9418-F7111B6A65CF}"/>
              </a:ext>
            </a:extLst>
          </p:cNvPr>
          <p:cNvSpPr>
            <a:spLocks noGrp="1"/>
          </p:cNvSpPr>
          <p:nvPr>
            <p:ph type="title"/>
          </p:nvPr>
        </p:nvSpPr>
        <p:spPr/>
        <p:txBody>
          <a:bodyPr/>
          <a:lstStyle/>
          <a:p>
            <a:pPr algn="ctr"/>
            <a:r>
              <a:rPr lang="en-US"/>
              <a:t>55 minutes remote time </a:t>
            </a:r>
          </a:p>
        </p:txBody>
      </p:sp>
      <p:sp>
        <p:nvSpPr>
          <p:cNvPr id="3" name="Content Placeholder 2">
            <a:extLst>
              <a:ext uri="{FF2B5EF4-FFF2-40B4-BE49-F238E27FC236}">
                <a16:creationId xmlns:a16="http://schemas.microsoft.com/office/drawing/2014/main" id="{B0CB9A5B-BCDD-95DB-7401-323B07EC14C1}"/>
              </a:ext>
            </a:extLst>
          </p:cNvPr>
          <p:cNvSpPr>
            <a:spLocks noGrp="1"/>
          </p:cNvSpPr>
          <p:nvPr>
            <p:ph idx="1"/>
          </p:nvPr>
        </p:nvSpPr>
        <p:spPr>
          <a:xfrm>
            <a:off x="784096" y="1445377"/>
            <a:ext cx="10625000" cy="4195481"/>
          </a:xfrm>
        </p:spPr>
        <p:txBody>
          <a:bodyPr vert="horz" lIns="91440" tIns="45720" rIns="91440" bIns="45720" rtlCol="0" anchor="t">
            <a:normAutofit fontScale="92500"/>
          </a:bodyPr>
          <a:lstStyle/>
          <a:p>
            <a:pPr>
              <a:buFont typeface="Arial" charset="2"/>
              <a:buChar char="•"/>
            </a:pPr>
            <a:r>
              <a:rPr lang="en-US" sz="2400"/>
              <a:t>Related Service Providers all create Their own schedules according to the students’ instructional programs and subject to supervisory approval. </a:t>
            </a:r>
          </a:p>
          <a:p>
            <a:pPr>
              <a:buFont typeface="Arial" charset="2"/>
              <a:buChar char="•"/>
            </a:pPr>
            <a:r>
              <a:rPr lang="en-US" sz="2400"/>
              <a:t>Schedules reflect  the employee’s assignments, roles and may include up to 55 minutes per week  for administrative work  that may be conducted remotely.</a:t>
            </a:r>
          </a:p>
          <a:p>
            <a:pPr>
              <a:buFont typeface="Arial" charset="2"/>
              <a:buChar char="•"/>
            </a:pPr>
            <a:r>
              <a:rPr lang="en-US" sz="2400"/>
              <a:t>The schedule and time allotted for remote work is subject to  supervisory review and approval.</a:t>
            </a:r>
          </a:p>
          <a:p>
            <a:pPr>
              <a:buFont typeface="Arial" charset="2"/>
              <a:buChar char="•"/>
            </a:pPr>
            <a:r>
              <a:rPr lang="en-US" sz="2400"/>
              <a:t>The 55 minutes has to be scheduled consistently from week to week.</a:t>
            </a:r>
          </a:p>
          <a:p>
            <a:pPr>
              <a:buFont typeface="Arial" charset="2"/>
              <a:buChar char="•"/>
            </a:pPr>
            <a:r>
              <a:rPr lang="en-US" sz="2400"/>
              <a:t>The 55 minutes is part of your workday not in addition to your workday</a:t>
            </a:r>
          </a:p>
        </p:txBody>
      </p:sp>
    </p:spTree>
    <p:extLst>
      <p:ext uri="{BB962C8B-B14F-4D97-AF65-F5344CB8AC3E}">
        <p14:creationId xmlns:p14="http://schemas.microsoft.com/office/powerpoint/2010/main" val="4071503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5CB1D-B116-A310-B1B4-ECDD1926E7BB}"/>
              </a:ext>
            </a:extLst>
          </p:cNvPr>
          <p:cNvSpPr>
            <a:spLocks noGrp="1"/>
          </p:cNvSpPr>
          <p:nvPr>
            <p:ph type="title"/>
          </p:nvPr>
        </p:nvSpPr>
        <p:spPr/>
        <p:txBody>
          <a:bodyPr/>
          <a:lstStyle/>
          <a:p>
            <a:r>
              <a:rPr lang="en-US"/>
              <a:t>Fix Tier 6 infomaration slide </a:t>
            </a:r>
          </a:p>
        </p:txBody>
      </p:sp>
      <p:sp>
        <p:nvSpPr>
          <p:cNvPr id="3" name="Content Placeholder 2">
            <a:extLst>
              <a:ext uri="{FF2B5EF4-FFF2-40B4-BE49-F238E27FC236}">
                <a16:creationId xmlns:a16="http://schemas.microsoft.com/office/drawing/2014/main" id="{A7767CAA-0B14-1056-04D2-7BC790C931F7}"/>
              </a:ext>
            </a:extLst>
          </p:cNvPr>
          <p:cNvSpPr>
            <a:spLocks noGrp="1"/>
          </p:cNvSpPr>
          <p:nvPr>
            <p:ph idx="1"/>
          </p:nvPr>
        </p:nvSpPr>
        <p:spPr>
          <a:xfrm>
            <a:off x="1103312" y="2052918"/>
            <a:ext cx="10676486" cy="4195481"/>
          </a:xfrm>
        </p:spPr>
        <p:txBody>
          <a:bodyPr vert="horz" lIns="91440" tIns="45720" rIns="91440" bIns="45720" rtlCol="0" anchor="t">
            <a:normAutofit fontScale="92500" lnSpcReduction="10000"/>
          </a:bodyPr>
          <a:lstStyle/>
          <a:p>
            <a:pPr>
              <a:buFont typeface="Arial" charset="2"/>
              <a:buChar char="•"/>
            </a:pPr>
            <a:r>
              <a:rPr lang="en-US">
                <a:latin typeface="Trebuchet MS"/>
              </a:rPr>
              <a:t>The UFT launched a Fix Tier 6 campaign in an effort to improve the pension benefits for its more than 50,000 members who have joined the New York City pension system since April 2012.</a:t>
            </a:r>
            <a:endParaRPr lang="en-US"/>
          </a:p>
          <a:p>
            <a:pPr>
              <a:lnSpc>
                <a:spcPct val="90000"/>
              </a:lnSpc>
              <a:buClr>
                <a:srgbClr val="F7F7F7"/>
              </a:buClr>
              <a:buFont typeface="Arial" charset="2"/>
              <a:buChar char="•"/>
            </a:pPr>
            <a:r>
              <a:rPr lang="en-US">
                <a:latin typeface="Trebuchet MS"/>
              </a:rPr>
              <a:t>TO JOIN THE FIGHT With UFT and NYSUT  AND GET UPDATES:</a:t>
            </a:r>
          </a:p>
          <a:p>
            <a:pPr>
              <a:lnSpc>
                <a:spcPct val="90000"/>
              </a:lnSpc>
              <a:buClr>
                <a:srgbClr val="F7F7F7"/>
              </a:buClr>
              <a:buFont typeface="Arial" charset="2"/>
              <a:buChar char="•"/>
            </a:pPr>
            <a:r>
              <a:rPr lang="en-US">
                <a:latin typeface="Trebuchet MS"/>
              </a:rPr>
              <a:t>CHANGES TO TIER 6 SO FAR:</a:t>
            </a:r>
          </a:p>
          <a:p>
            <a:pPr>
              <a:lnSpc>
                <a:spcPct val="90000"/>
              </a:lnSpc>
              <a:buClr>
                <a:srgbClr val="F7F7F7"/>
              </a:buClr>
              <a:buFont typeface="Arial" charset="2"/>
              <a:buChar char="•"/>
            </a:pPr>
            <a:r>
              <a:rPr lang="en-US">
                <a:latin typeface="Trebuchet MS"/>
              </a:rPr>
              <a:t>10 years vesting is now 5 years (same as tier 4)</a:t>
            </a:r>
          </a:p>
          <a:p>
            <a:pPr>
              <a:lnSpc>
                <a:spcPct val="90000"/>
              </a:lnSpc>
              <a:buClr>
                <a:srgbClr val="F7F7F7"/>
              </a:buClr>
              <a:buFont typeface="Arial" charset="2"/>
              <a:buChar char="•"/>
            </a:pPr>
            <a:r>
              <a:rPr lang="en-US">
                <a:latin typeface="Trebuchet MS"/>
              </a:rPr>
              <a:t>5 years calculation for FAS is now 3 years (same as tier 4)</a:t>
            </a:r>
          </a:p>
          <a:p>
            <a:pPr>
              <a:lnSpc>
                <a:spcPct val="90000"/>
              </a:lnSpc>
              <a:buClr>
                <a:srgbClr val="F7F7F7"/>
              </a:buClr>
              <a:buFont typeface="Arial" charset="2"/>
              <a:buChar char="•"/>
            </a:pPr>
            <a:r>
              <a:rPr lang="en-US">
                <a:latin typeface="Trebuchet MS"/>
              </a:rPr>
              <a:t>If you do other work the brings your salary to a higher contribution </a:t>
            </a:r>
          </a:p>
          <a:p>
            <a:pPr>
              <a:lnSpc>
                <a:spcPct val="90000"/>
              </a:lnSpc>
              <a:buClr>
                <a:srgbClr val="F7F7F7"/>
              </a:buClr>
              <a:buFont typeface="Arial" charset="2"/>
              <a:buChar char="•"/>
            </a:pPr>
            <a:r>
              <a:rPr lang="en-US">
                <a:latin typeface="Trebuchet MS"/>
              </a:rPr>
              <a:t>rate you don’t go to the higher percentage rate, you are only</a:t>
            </a:r>
          </a:p>
          <a:p>
            <a:pPr>
              <a:lnSpc>
                <a:spcPct val="90000"/>
              </a:lnSpc>
              <a:buClr>
                <a:srgbClr val="F7F7F7"/>
              </a:buClr>
              <a:buFont typeface="Arial" charset="2"/>
              <a:buChar char="•"/>
            </a:pPr>
            <a:r>
              <a:rPr lang="en-US">
                <a:latin typeface="Trebuchet MS"/>
              </a:rPr>
              <a:t>Required to contribute the lower contribution percentage </a:t>
            </a:r>
          </a:p>
          <a:p>
            <a:pPr>
              <a:lnSpc>
                <a:spcPct val="90000"/>
              </a:lnSpc>
              <a:buClr>
                <a:srgbClr val="F7F7F7"/>
              </a:buClr>
              <a:buFont typeface="Arial" charset="2"/>
              <a:buChar char="•"/>
            </a:pPr>
            <a:endParaRPr lang="en-US">
              <a:latin typeface="Trebuchet MS"/>
            </a:endParaRPr>
          </a:p>
          <a:p>
            <a:pPr>
              <a:lnSpc>
                <a:spcPct val="90000"/>
              </a:lnSpc>
              <a:buClr>
                <a:srgbClr val="F7F7F7"/>
              </a:buClr>
              <a:buFont typeface="Arial" charset="2"/>
              <a:buChar char="•"/>
            </a:pPr>
            <a:r>
              <a:rPr lang="en-US">
                <a:solidFill>
                  <a:srgbClr val="0070C0"/>
                </a:solidFill>
                <a:highlight>
                  <a:srgbClr val="EBEBEB"/>
                </a:highlight>
                <a:latin typeface="Trebuchet MS"/>
                <a:hlinkClick r:id="rId2">
                  <a:extLst>
                    <a:ext uri="{A12FA001-AC4F-418D-AE19-62706E023703}">
                      <ahyp:hlinkClr xmlns:ahyp="http://schemas.microsoft.com/office/drawing/2018/hyperlinkcolor" val="tx"/>
                    </a:ext>
                  </a:extLst>
                </a:hlinkClick>
              </a:rPr>
              <a:t>https://actionnetwork.org/forms/join-the-fight-to-fix-tier-6</a:t>
            </a:r>
          </a:p>
          <a:p>
            <a:pPr>
              <a:buFont typeface="Arial" charset="2"/>
              <a:buChar char="•"/>
            </a:pPr>
            <a:endParaRPr lang="en-US">
              <a:latin typeface="Trebuchet MS"/>
            </a:endParaRPr>
          </a:p>
          <a:p>
            <a:pPr>
              <a:buFont typeface="Arial" charset="2"/>
              <a:buChar char="•"/>
            </a:pPr>
            <a:endParaRPr lang="en-US"/>
          </a:p>
        </p:txBody>
      </p:sp>
    </p:spTree>
    <p:extLst>
      <p:ext uri="{BB962C8B-B14F-4D97-AF65-F5344CB8AC3E}">
        <p14:creationId xmlns:p14="http://schemas.microsoft.com/office/powerpoint/2010/main" val="1307117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4F8F-3464-17A2-383C-7933009C93C0}"/>
              </a:ext>
            </a:extLst>
          </p:cNvPr>
          <p:cNvSpPr>
            <a:spLocks noGrp="1"/>
          </p:cNvSpPr>
          <p:nvPr>
            <p:ph type="title"/>
          </p:nvPr>
        </p:nvSpPr>
        <p:spPr/>
        <p:txBody>
          <a:bodyPr/>
          <a:lstStyle/>
          <a:p>
            <a:r>
              <a:rPr lang="en-US"/>
              <a:t>Travel for itinerant therapists </a:t>
            </a:r>
          </a:p>
        </p:txBody>
      </p:sp>
      <p:sp>
        <p:nvSpPr>
          <p:cNvPr id="3" name="Content Placeholder 2">
            <a:extLst>
              <a:ext uri="{FF2B5EF4-FFF2-40B4-BE49-F238E27FC236}">
                <a16:creationId xmlns:a16="http://schemas.microsoft.com/office/drawing/2014/main" id="{1F8E58AE-7FD3-6176-333A-EB48B557A53B}"/>
              </a:ext>
            </a:extLst>
          </p:cNvPr>
          <p:cNvSpPr>
            <a:spLocks noGrp="1"/>
          </p:cNvSpPr>
          <p:nvPr>
            <p:ph idx="1"/>
          </p:nvPr>
        </p:nvSpPr>
        <p:spPr/>
        <p:txBody>
          <a:bodyPr vert="horz" lIns="91440" tIns="45720" rIns="91440" bIns="45720" rtlCol="0" anchor="t">
            <a:normAutofit/>
          </a:bodyPr>
          <a:lstStyle/>
          <a:p>
            <a:pPr>
              <a:buFont typeface="Arial" charset="2"/>
              <a:buChar char="•"/>
            </a:pPr>
            <a:r>
              <a:rPr lang="en-US" sz="2800"/>
              <a:t>You receive 30 minutes travel time between schools</a:t>
            </a:r>
          </a:p>
        </p:txBody>
      </p:sp>
    </p:spTree>
    <p:extLst>
      <p:ext uri="{BB962C8B-B14F-4D97-AF65-F5344CB8AC3E}">
        <p14:creationId xmlns:p14="http://schemas.microsoft.com/office/powerpoint/2010/main" val="2613718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43CBD-CC3A-9F56-5082-8E9EF78B02F0}"/>
              </a:ext>
            </a:extLst>
          </p:cNvPr>
          <p:cNvSpPr>
            <a:spLocks noGrp="1"/>
          </p:cNvSpPr>
          <p:nvPr>
            <p:ph type="title"/>
          </p:nvPr>
        </p:nvSpPr>
        <p:spPr>
          <a:xfrm>
            <a:off x="1036948" y="452718"/>
            <a:ext cx="9013886" cy="1093278"/>
          </a:xfrm>
        </p:spPr>
        <p:txBody>
          <a:bodyPr/>
          <a:lstStyle/>
          <a:p>
            <a:r>
              <a:rPr lang="en-US"/>
              <a:t>Pumping for breastfeeding parents</a:t>
            </a:r>
            <a:br>
              <a:rPr lang="en-US"/>
            </a:br>
            <a:br>
              <a:rPr lang="en-US"/>
            </a:br>
            <a:r>
              <a:rPr lang="en-US"/>
              <a:t>This is new and under review by the UFT legal department for clarification on the execution of the law.   </a:t>
            </a:r>
          </a:p>
        </p:txBody>
      </p:sp>
      <p:pic>
        <p:nvPicPr>
          <p:cNvPr id="9" name="Content Placeholder 8">
            <a:extLst>
              <a:ext uri="{FF2B5EF4-FFF2-40B4-BE49-F238E27FC236}">
                <a16:creationId xmlns:a16="http://schemas.microsoft.com/office/drawing/2014/main" id="{D0DA1CE6-E720-1DDF-AC8D-313E492BD04A}"/>
              </a:ext>
            </a:extLst>
          </p:cNvPr>
          <p:cNvPicPr>
            <a:picLocks noGrp="1" noChangeAspect="1"/>
          </p:cNvPicPr>
          <p:nvPr>
            <p:ph idx="1"/>
          </p:nvPr>
        </p:nvPicPr>
        <p:blipFill>
          <a:blip r:embed="rId2"/>
          <a:stretch>
            <a:fillRect/>
          </a:stretch>
        </p:blipFill>
        <p:spPr>
          <a:xfrm>
            <a:off x="9089822" y="4418127"/>
            <a:ext cx="2507014" cy="2100605"/>
          </a:xfrm>
        </p:spPr>
      </p:pic>
    </p:spTree>
    <p:extLst>
      <p:ext uri="{BB962C8B-B14F-4D97-AF65-F5344CB8AC3E}">
        <p14:creationId xmlns:p14="http://schemas.microsoft.com/office/powerpoint/2010/main" val="3245166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4DEF4-C9BB-D96C-8C61-92864954F200}"/>
              </a:ext>
            </a:extLst>
          </p:cNvPr>
          <p:cNvSpPr>
            <a:spLocks noGrp="1"/>
          </p:cNvSpPr>
          <p:nvPr>
            <p:ph type="title"/>
          </p:nvPr>
        </p:nvSpPr>
        <p:spPr/>
        <p:txBody>
          <a:bodyPr/>
          <a:lstStyle/>
          <a:p>
            <a:r>
              <a:rPr lang="en-US"/>
              <a:t>Current Covid Policy </a:t>
            </a:r>
            <a:br>
              <a:rPr lang="en-US"/>
            </a:br>
            <a:br>
              <a:rPr lang="en-US"/>
            </a:br>
            <a:r>
              <a:rPr lang="en-US"/>
              <a:t>The DOE confirmed that the Covid policy which expired in June 2024 remains in effect this school</a:t>
            </a:r>
            <a:br>
              <a:rPr lang="en-US"/>
            </a:br>
            <a:r>
              <a:rPr lang="en-US"/>
              <a:t>year until further notice.</a:t>
            </a:r>
          </a:p>
        </p:txBody>
      </p:sp>
      <p:pic>
        <p:nvPicPr>
          <p:cNvPr id="5" name="Content Placeholder 4">
            <a:extLst>
              <a:ext uri="{FF2B5EF4-FFF2-40B4-BE49-F238E27FC236}">
                <a16:creationId xmlns:a16="http://schemas.microsoft.com/office/drawing/2014/main" id="{02732443-1579-B63F-7F4B-6D82F212AE7A}"/>
              </a:ext>
            </a:extLst>
          </p:cNvPr>
          <p:cNvPicPr>
            <a:picLocks noGrp="1" noChangeAspect="1"/>
          </p:cNvPicPr>
          <p:nvPr>
            <p:ph idx="1"/>
          </p:nvPr>
        </p:nvPicPr>
        <p:blipFill>
          <a:blip r:embed="rId2"/>
          <a:stretch>
            <a:fillRect/>
          </a:stretch>
        </p:blipFill>
        <p:spPr>
          <a:xfrm>
            <a:off x="8585961" y="3706074"/>
            <a:ext cx="2929745" cy="2597358"/>
          </a:xfrm>
        </p:spPr>
      </p:pic>
    </p:spTree>
    <p:extLst>
      <p:ext uri="{BB962C8B-B14F-4D97-AF65-F5344CB8AC3E}">
        <p14:creationId xmlns:p14="http://schemas.microsoft.com/office/powerpoint/2010/main" val="1233466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407D7-48D5-F238-8B87-BFCC9CFADFD8}"/>
              </a:ext>
            </a:extLst>
          </p:cNvPr>
          <p:cNvSpPr>
            <a:spLocks noGrp="1"/>
          </p:cNvSpPr>
          <p:nvPr>
            <p:ph type="title"/>
          </p:nvPr>
        </p:nvSpPr>
        <p:spPr/>
        <p:txBody>
          <a:bodyPr/>
          <a:lstStyle/>
          <a:p>
            <a:r>
              <a:rPr lang="en-US"/>
              <a:t>Caseload management  </a:t>
            </a:r>
          </a:p>
        </p:txBody>
      </p:sp>
      <p:sp>
        <p:nvSpPr>
          <p:cNvPr id="3" name="Content Placeholder 2">
            <a:extLst>
              <a:ext uri="{FF2B5EF4-FFF2-40B4-BE49-F238E27FC236}">
                <a16:creationId xmlns:a16="http://schemas.microsoft.com/office/drawing/2014/main" id="{86971805-705F-B09F-7854-70E704CC18B0}"/>
              </a:ext>
            </a:extLst>
          </p:cNvPr>
          <p:cNvSpPr>
            <a:spLocks noGrp="1"/>
          </p:cNvSpPr>
          <p:nvPr>
            <p:ph idx="1"/>
          </p:nvPr>
        </p:nvSpPr>
        <p:spPr/>
        <p:txBody>
          <a:bodyPr vert="horz" lIns="91440" tIns="45720" rIns="91440" bIns="45720" rtlCol="0" anchor="t">
            <a:normAutofit/>
          </a:bodyPr>
          <a:lstStyle/>
          <a:p>
            <a:pPr>
              <a:buFont typeface="Arial" charset="2"/>
              <a:buChar char="•"/>
            </a:pPr>
            <a:r>
              <a:rPr lang="en-US">
                <a:solidFill>
                  <a:schemeClr val="bg1"/>
                </a:solidFill>
                <a:highlight>
                  <a:srgbClr val="EBEBEB"/>
                </a:highlight>
              </a:rPr>
              <a:t>You can’t forced to inappropriately group students</a:t>
            </a:r>
          </a:p>
          <a:p>
            <a:pPr>
              <a:buFont typeface="Arial" charset="2"/>
              <a:buChar char="•"/>
            </a:pPr>
            <a:r>
              <a:rPr lang="en-US">
                <a:solidFill>
                  <a:schemeClr val="bg1"/>
                </a:solidFill>
                <a:highlight>
                  <a:srgbClr val="EBEBEB"/>
                </a:highlight>
              </a:rPr>
              <a:t>You can see students in a group of 1</a:t>
            </a:r>
          </a:p>
          <a:p>
            <a:pPr>
              <a:buFont typeface="Arial" charset="2"/>
              <a:buChar char="•"/>
            </a:pPr>
            <a:r>
              <a:rPr lang="en-US">
                <a:solidFill>
                  <a:schemeClr val="bg1"/>
                </a:solidFill>
                <a:highlight>
                  <a:srgbClr val="EBEBEB"/>
                </a:highlight>
              </a:rPr>
              <a:t>Have a justification for providing services in a group of 1</a:t>
            </a:r>
          </a:p>
          <a:p>
            <a:pPr>
              <a:buFont typeface="Arial" charset="2"/>
              <a:buChar char="•"/>
            </a:pPr>
            <a:r>
              <a:rPr lang="en-US">
                <a:solidFill>
                  <a:schemeClr val="bg1"/>
                </a:solidFill>
                <a:highlight>
                  <a:srgbClr val="EBEBEB"/>
                </a:highlight>
              </a:rPr>
              <a:t>You must follow the IEP and provide service in the location indicated on the IEP</a:t>
            </a:r>
          </a:p>
          <a:p>
            <a:pPr>
              <a:buFont typeface="Arial" charset="2"/>
              <a:buChar char="•"/>
            </a:pPr>
            <a:r>
              <a:rPr lang="en-US">
                <a:solidFill>
                  <a:schemeClr val="bg1"/>
                </a:solidFill>
                <a:highlight>
                  <a:srgbClr val="EBEBEB"/>
                </a:highlight>
              </a:rPr>
              <a:t>Special Education Violation:</a:t>
            </a:r>
          </a:p>
          <a:p>
            <a:pPr>
              <a:buFont typeface="Arial" charset="2"/>
              <a:buChar char="•"/>
            </a:pPr>
            <a:r>
              <a:rPr lang="en-US">
                <a:solidFill>
                  <a:schemeClr val="bg1"/>
                </a:solidFill>
                <a:highlight>
                  <a:srgbClr val="EBEBEB"/>
                </a:highlight>
              </a:rPr>
              <a:t>    Underserve students  in order to add students to your caseload</a:t>
            </a:r>
          </a:p>
          <a:p>
            <a:pPr>
              <a:buFont typeface="Arial" charset="2"/>
              <a:buChar char="•"/>
            </a:pPr>
            <a:r>
              <a:rPr lang="en-US">
                <a:solidFill>
                  <a:schemeClr val="bg1"/>
                </a:solidFill>
                <a:highlight>
                  <a:srgbClr val="EBEBEB"/>
                </a:highlight>
              </a:rPr>
              <a:t>    If admin requires all sessions to be push in sessions</a:t>
            </a:r>
          </a:p>
          <a:p>
            <a:pPr>
              <a:buFont typeface="Arial" charset="2"/>
              <a:buChar char="•"/>
            </a:pPr>
            <a:r>
              <a:rPr lang="en-US">
                <a:solidFill>
                  <a:schemeClr val="bg1"/>
                </a:solidFill>
                <a:highlight>
                  <a:srgbClr val="EBEBEB"/>
                </a:highlight>
              </a:rPr>
              <a:t>Contact me if that’s happening at your school </a:t>
            </a:r>
          </a:p>
        </p:txBody>
      </p:sp>
    </p:spTree>
    <p:extLst>
      <p:ext uri="{BB962C8B-B14F-4D97-AF65-F5344CB8AC3E}">
        <p14:creationId xmlns:p14="http://schemas.microsoft.com/office/powerpoint/2010/main" val="2136783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3E619-87AD-A960-B6E2-398E739308DA}"/>
              </a:ext>
            </a:extLst>
          </p:cNvPr>
          <p:cNvSpPr>
            <a:spLocks noGrp="1"/>
          </p:cNvSpPr>
          <p:nvPr>
            <p:ph type="title"/>
          </p:nvPr>
        </p:nvSpPr>
        <p:spPr/>
        <p:txBody>
          <a:bodyPr/>
          <a:lstStyle/>
          <a:p>
            <a:pPr algn="ctr"/>
            <a:r>
              <a:rPr lang="en-US"/>
              <a:t>Organizing </a:t>
            </a:r>
          </a:p>
        </p:txBody>
      </p:sp>
      <p:sp>
        <p:nvSpPr>
          <p:cNvPr id="3" name="Content Placeholder 2">
            <a:extLst>
              <a:ext uri="{FF2B5EF4-FFF2-40B4-BE49-F238E27FC236}">
                <a16:creationId xmlns:a16="http://schemas.microsoft.com/office/drawing/2014/main" id="{41BEF3A2-C661-E03B-429F-2BB86911C3C3}"/>
              </a:ext>
            </a:extLst>
          </p:cNvPr>
          <p:cNvSpPr>
            <a:spLocks noGrp="1"/>
          </p:cNvSpPr>
          <p:nvPr>
            <p:ph idx="1"/>
          </p:nvPr>
        </p:nvSpPr>
        <p:spPr/>
        <p:txBody>
          <a:bodyPr vert="horz" lIns="91440" tIns="45720" rIns="91440" bIns="45720" rtlCol="0" anchor="t">
            <a:normAutofit/>
          </a:bodyPr>
          <a:lstStyle/>
          <a:p>
            <a:pPr>
              <a:buFont typeface="Arial" charset="2"/>
              <a:buChar char="•"/>
            </a:pPr>
            <a:r>
              <a:rPr lang="en-US" sz="2400"/>
              <a:t>9th Session: Multi layered organizing is needed </a:t>
            </a:r>
          </a:p>
          <a:p>
            <a:pPr>
              <a:buFont typeface="Arial" charset="2"/>
              <a:buChar char="•"/>
            </a:pPr>
            <a:r>
              <a:rPr lang="en-US" sz="2400"/>
              <a:t>Tuition and Trac Delays; We’ll consult with the grievance department</a:t>
            </a:r>
          </a:p>
          <a:p>
            <a:pPr>
              <a:buFont typeface="Arial" charset="2"/>
              <a:buChar char="•"/>
            </a:pPr>
            <a:r>
              <a:rPr lang="en-US" sz="2400"/>
              <a:t>Payment delays after winning a grievance</a:t>
            </a:r>
          </a:p>
          <a:p>
            <a:pPr>
              <a:buClr>
                <a:srgbClr val="8AD0D6"/>
              </a:buClr>
              <a:buFont typeface="Arial" charset="2"/>
              <a:buChar char="•"/>
            </a:pPr>
            <a:endParaRPr lang="en-US"/>
          </a:p>
        </p:txBody>
      </p:sp>
    </p:spTree>
    <p:extLst>
      <p:ext uri="{BB962C8B-B14F-4D97-AF65-F5344CB8AC3E}">
        <p14:creationId xmlns:p14="http://schemas.microsoft.com/office/powerpoint/2010/main" val="3238526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7D403-1376-4259-9A1E-3382C5761D31}"/>
              </a:ext>
            </a:extLst>
          </p:cNvPr>
          <p:cNvSpPr>
            <a:spLocks noGrp="1"/>
          </p:cNvSpPr>
          <p:nvPr>
            <p:ph type="title"/>
          </p:nvPr>
        </p:nvSpPr>
        <p:spPr/>
        <p:txBody>
          <a:bodyPr/>
          <a:lstStyle/>
          <a:p>
            <a:pPr algn="ctr"/>
            <a:r>
              <a:rPr lang="en-US" sz="6000"/>
              <a:t>Uft.org</a:t>
            </a:r>
            <a:br>
              <a:rPr lang="en-US" sz="6000"/>
            </a:br>
            <a:r>
              <a:rPr lang="en-US" sz="6000"/>
              <a:t>OTPT Webpage</a:t>
            </a:r>
          </a:p>
        </p:txBody>
      </p:sp>
      <p:sp>
        <p:nvSpPr>
          <p:cNvPr id="3" name="Content Placeholder 2">
            <a:extLst>
              <a:ext uri="{FF2B5EF4-FFF2-40B4-BE49-F238E27FC236}">
                <a16:creationId xmlns:a16="http://schemas.microsoft.com/office/drawing/2014/main" id="{4D1F44F9-2590-B213-38B3-4F52E6C3F522}"/>
              </a:ext>
            </a:extLst>
          </p:cNvPr>
          <p:cNvSpPr>
            <a:spLocks noGrp="1"/>
          </p:cNvSpPr>
          <p:nvPr>
            <p:ph idx="1"/>
          </p:nvPr>
        </p:nvSpPr>
        <p:spPr>
          <a:xfrm>
            <a:off x="1103312" y="2671352"/>
            <a:ext cx="9946666" cy="3577047"/>
          </a:xfrm>
        </p:spPr>
        <p:txBody>
          <a:bodyPr vert="horz" lIns="91440" tIns="45720" rIns="91440" bIns="45720" rtlCol="0" anchor="t">
            <a:noAutofit/>
          </a:bodyPr>
          <a:lstStyle/>
          <a:p>
            <a:r>
              <a:rPr lang="en-US" sz="2800"/>
              <a:t>Check the OTPT webpage at UFT.ORG for chapter meeting dates </a:t>
            </a:r>
            <a:r>
              <a:rPr lang="en-US" sz="2800" i="1"/>
              <a:t>(you need to be logged in)</a:t>
            </a:r>
          </a:p>
          <a:p>
            <a:r>
              <a:rPr lang="en-US" sz="2800"/>
              <a:t>Liaisons contact information</a:t>
            </a:r>
          </a:p>
          <a:p>
            <a:r>
              <a:rPr lang="en-US" sz="2800"/>
              <a:t>Executive Board Contacts</a:t>
            </a:r>
          </a:p>
          <a:p>
            <a:r>
              <a:rPr lang="en-US" sz="2800"/>
              <a:t>The contract </a:t>
            </a:r>
          </a:p>
          <a:p>
            <a:r>
              <a:rPr lang="en-US" sz="2800"/>
              <a:t>Salary schedule</a:t>
            </a:r>
          </a:p>
        </p:txBody>
      </p:sp>
    </p:spTree>
    <p:extLst>
      <p:ext uri="{BB962C8B-B14F-4D97-AF65-F5344CB8AC3E}">
        <p14:creationId xmlns:p14="http://schemas.microsoft.com/office/powerpoint/2010/main" val="588991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CF71-EBD9-90B7-25AD-C04AE8B13659}"/>
              </a:ext>
            </a:extLst>
          </p:cNvPr>
          <p:cNvSpPr>
            <a:spLocks noGrp="1"/>
          </p:cNvSpPr>
          <p:nvPr>
            <p:ph type="ctrTitle"/>
          </p:nvPr>
        </p:nvSpPr>
        <p:spPr>
          <a:xfrm>
            <a:off x="1154955" y="1028700"/>
            <a:ext cx="8825658" cy="447234"/>
          </a:xfrm>
        </p:spPr>
        <p:txBody>
          <a:bodyPr/>
          <a:lstStyle/>
          <a:p>
            <a:pPr algn="ctr"/>
            <a:r>
              <a:rPr lang="en-US"/>
              <a:t>Transfer Process</a:t>
            </a:r>
          </a:p>
        </p:txBody>
      </p:sp>
      <p:sp>
        <p:nvSpPr>
          <p:cNvPr id="3" name="Subtitle 2">
            <a:extLst>
              <a:ext uri="{FF2B5EF4-FFF2-40B4-BE49-F238E27FC236}">
                <a16:creationId xmlns:a16="http://schemas.microsoft.com/office/drawing/2014/main" id="{73B07528-7273-D6E0-FA4C-54FC91564897}"/>
              </a:ext>
            </a:extLst>
          </p:cNvPr>
          <p:cNvSpPr>
            <a:spLocks noGrp="1"/>
          </p:cNvSpPr>
          <p:nvPr>
            <p:ph type="subTitle" idx="1"/>
          </p:nvPr>
        </p:nvSpPr>
        <p:spPr>
          <a:xfrm>
            <a:off x="1157946" y="1380769"/>
            <a:ext cx="8815361" cy="4269825"/>
          </a:xfrm>
        </p:spPr>
        <p:txBody>
          <a:bodyPr>
            <a:normAutofit fontScale="25000" lnSpcReduction="20000"/>
          </a:bodyPr>
          <a:lstStyle/>
          <a:p>
            <a:r>
              <a:rPr lang="en-US" sz="7200" b="1">
                <a:solidFill>
                  <a:schemeClr val="tx1"/>
                </a:solidFill>
              </a:rPr>
              <a:t>Correct:</a:t>
            </a:r>
            <a:endParaRPr lang="en-US" b="1">
              <a:solidFill>
                <a:schemeClr val="tx1"/>
              </a:solidFill>
            </a:endParaRPr>
          </a:p>
          <a:p>
            <a:pPr marL="1314450" lvl="1" indent="-857250" algn="l">
              <a:buFont typeface="Courier New" charset="2"/>
              <a:buChar char="o"/>
            </a:pPr>
            <a:r>
              <a:rPr lang="en-US" sz="7000" cap="all">
                <a:solidFill>
                  <a:schemeClr val="tx1"/>
                </a:solidFill>
              </a:rPr>
              <a:t>Candidates apply directly to the school</a:t>
            </a:r>
            <a:endParaRPr lang="en-US" cap="all">
              <a:solidFill>
                <a:schemeClr val="tx1"/>
              </a:solidFill>
            </a:endParaRPr>
          </a:p>
          <a:p>
            <a:pPr marL="1314450" lvl="1" indent="-857250" algn="l">
              <a:buClr>
                <a:srgbClr val="8AD0D6"/>
              </a:buClr>
              <a:buFont typeface="Courier New" charset="2"/>
              <a:buChar char="o"/>
            </a:pPr>
            <a:r>
              <a:rPr lang="en-US" sz="7200" cap="all">
                <a:solidFill>
                  <a:schemeClr val="tx1"/>
                </a:solidFill>
              </a:rPr>
              <a:t>The member receives a response that the application was received</a:t>
            </a:r>
            <a:endParaRPr lang="en-US">
              <a:solidFill>
                <a:schemeClr val="tx1"/>
              </a:solidFill>
            </a:endParaRPr>
          </a:p>
          <a:p>
            <a:pPr marL="1314450" lvl="1" indent="-857250" algn="l">
              <a:buClr>
                <a:srgbClr val="8AD0D6"/>
              </a:buClr>
              <a:buFont typeface="Courier New" charset="2"/>
              <a:buChar char="o"/>
            </a:pPr>
            <a:r>
              <a:rPr lang="en-US" sz="7200" cap="all">
                <a:solidFill>
                  <a:schemeClr val="tx1"/>
                </a:solidFill>
              </a:rPr>
              <a:t>Mid year positions filled without reaching the transfer list</a:t>
            </a:r>
            <a:endParaRPr lang="en-US">
              <a:solidFill>
                <a:schemeClr val="tx1"/>
              </a:solidFill>
            </a:endParaRPr>
          </a:p>
          <a:p>
            <a:pPr marL="1314450" lvl="1" indent="-857250" algn="l">
              <a:buClr>
                <a:srgbClr val="8AD0D6"/>
              </a:buClr>
              <a:buFont typeface="Courier New" charset="2"/>
              <a:buChar char="o"/>
            </a:pPr>
            <a:r>
              <a:rPr lang="en-US" sz="7200" cap="all">
                <a:solidFill>
                  <a:schemeClr val="tx1"/>
                </a:solidFill>
              </a:rPr>
              <a:t>All</a:t>
            </a:r>
            <a:r>
              <a:rPr lang="en-US" sz="7200">
                <a:solidFill>
                  <a:schemeClr val="tx1"/>
                </a:solidFill>
              </a:rPr>
              <a:t> members have an opportunity to apply for a vacancy </a:t>
            </a:r>
            <a:endParaRPr lang="en-US">
              <a:solidFill>
                <a:schemeClr val="tx1"/>
              </a:solidFill>
            </a:endParaRPr>
          </a:p>
          <a:p>
            <a:pPr marL="1314450" lvl="1" indent="-857250" algn="l">
              <a:buClr>
                <a:srgbClr val="8AD0D6"/>
              </a:buClr>
              <a:buFont typeface="Courier New" charset="2"/>
              <a:buChar char="o"/>
            </a:pPr>
            <a:r>
              <a:rPr lang="en-US" sz="7200">
                <a:solidFill>
                  <a:schemeClr val="tx1"/>
                </a:solidFill>
              </a:rPr>
              <a:t>All positions get posted</a:t>
            </a:r>
            <a:endParaRPr lang="en-US">
              <a:solidFill>
                <a:schemeClr val="tx1"/>
              </a:solidFill>
            </a:endParaRPr>
          </a:p>
          <a:p>
            <a:endParaRPr lang="en-US" sz="7200">
              <a:solidFill>
                <a:schemeClr val="tx1"/>
              </a:solidFill>
            </a:endParaRPr>
          </a:p>
          <a:p>
            <a:r>
              <a:rPr lang="en-US" sz="7200" b="1">
                <a:solidFill>
                  <a:schemeClr val="tx1"/>
                </a:solidFill>
              </a:rPr>
              <a:t>Concerns:</a:t>
            </a:r>
          </a:p>
          <a:p>
            <a:pPr marL="1314450" lvl="1" indent="-857250" algn="l">
              <a:buFont typeface="Courier New" charset="2"/>
              <a:buChar char="o"/>
            </a:pPr>
            <a:r>
              <a:rPr lang="en-US" sz="7000" cap="all">
                <a:solidFill>
                  <a:schemeClr val="tx1"/>
                </a:solidFill>
              </a:rPr>
              <a:t>Bumping members from school after they’re assigned</a:t>
            </a:r>
          </a:p>
          <a:p>
            <a:pPr marL="1314450" lvl="1" indent="-857250" algn="l">
              <a:buClr>
                <a:srgbClr val="8AD0D6"/>
              </a:buClr>
              <a:buFont typeface="Courier New" charset="2"/>
              <a:buChar char="o"/>
            </a:pPr>
            <a:r>
              <a:rPr lang="en-US" sz="7200" cap="all">
                <a:solidFill>
                  <a:schemeClr val="tx1"/>
                </a:solidFill>
              </a:rPr>
              <a:t>Treating the Symptom and not the problem</a:t>
            </a:r>
            <a:endParaRPr lang="en-US" cap="all">
              <a:solidFill>
                <a:schemeClr val="tx1"/>
              </a:solidFill>
            </a:endParaRPr>
          </a:p>
          <a:p>
            <a:pPr marL="1314450" lvl="1" indent="-857250" algn="l">
              <a:buClr>
                <a:srgbClr val="8AD0D6"/>
              </a:buClr>
              <a:buFont typeface="Courier New" charset="2"/>
              <a:buChar char="o"/>
            </a:pPr>
            <a:r>
              <a:rPr lang="en-US" sz="7200" cap="all">
                <a:solidFill>
                  <a:schemeClr val="tx1"/>
                </a:solidFill>
              </a:rPr>
              <a:t>Does hides vacancies</a:t>
            </a:r>
            <a:endParaRPr lang="en-US">
              <a:solidFill>
                <a:schemeClr val="tx1"/>
              </a:solidFill>
            </a:endParaRPr>
          </a:p>
          <a:p>
            <a:pPr marL="1314450" lvl="1" indent="-857250" algn="l">
              <a:buClr>
                <a:srgbClr val="8AD0D6"/>
              </a:buClr>
              <a:buFont typeface="Courier New" charset="2"/>
              <a:buChar char="o"/>
            </a:pPr>
            <a:r>
              <a:rPr lang="en-US" sz="7200" cap="all">
                <a:solidFill>
                  <a:schemeClr val="tx1"/>
                </a:solidFill>
              </a:rPr>
              <a:t>Does doesn’t budget </a:t>
            </a:r>
            <a:endParaRPr lang="en-US" cap="all">
              <a:solidFill>
                <a:schemeClr val="tx1"/>
              </a:solidFill>
            </a:endParaRPr>
          </a:p>
          <a:p>
            <a:endParaRPr lang="en-US" sz="7200">
              <a:solidFill>
                <a:schemeClr val="tx1"/>
              </a:solidFill>
            </a:endParaRPr>
          </a:p>
          <a:p>
            <a:r>
              <a:rPr lang="en-US" sz="7200" b="1">
                <a:solidFill>
                  <a:schemeClr val="tx1"/>
                </a:solidFill>
              </a:rPr>
              <a:t>Mike Sill and Mark Collins are here to discuss  the transfer process</a:t>
            </a:r>
          </a:p>
          <a:p>
            <a:r>
              <a:rPr lang="en-US" sz="4000"/>
              <a:t> </a:t>
            </a:r>
          </a:p>
          <a:p>
            <a:endParaRPr lang="en-US"/>
          </a:p>
          <a:p>
            <a:endParaRPr lang="en-US"/>
          </a:p>
        </p:txBody>
      </p:sp>
    </p:spTree>
    <p:extLst>
      <p:ext uri="{BB962C8B-B14F-4D97-AF65-F5344CB8AC3E}">
        <p14:creationId xmlns:p14="http://schemas.microsoft.com/office/powerpoint/2010/main" val="1245807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779E0-F1B3-13CC-D0B4-C873E71F350B}"/>
              </a:ext>
            </a:extLst>
          </p:cNvPr>
          <p:cNvSpPr>
            <a:spLocks noGrp="1"/>
          </p:cNvSpPr>
          <p:nvPr>
            <p:ph type="ctrTitle"/>
          </p:nvPr>
        </p:nvSpPr>
        <p:spPr>
          <a:xfrm>
            <a:off x="1154955" y="2488"/>
            <a:ext cx="8825658" cy="1403223"/>
          </a:xfrm>
        </p:spPr>
        <p:txBody>
          <a:bodyPr/>
          <a:lstStyle/>
          <a:p>
            <a:r>
              <a:rPr lang="en-US" sz="6000"/>
              <a:t>Operational Process</a:t>
            </a:r>
          </a:p>
        </p:txBody>
      </p:sp>
      <p:sp>
        <p:nvSpPr>
          <p:cNvPr id="3" name="Subtitle 2">
            <a:extLst>
              <a:ext uri="{FF2B5EF4-FFF2-40B4-BE49-F238E27FC236}">
                <a16:creationId xmlns:a16="http://schemas.microsoft.com/office/drawing/2014/main" id="{C69D9D34-127A-8530-8E73-2686F25CD787}"/>
              </a:ext>
            </a:extLst>
          </p:cNvPr>
          <p:cNvSpPr>
            <a:spLocks noGrp="1"/>
          </p:cNvSpPr>
          <p:nvPr>
            <p:ph type="subTitle" idx="1"/>
          </p:nvPr>
        </p:nvSpPr>
        <p:spPr>
          <a:xfrm>
            <a:off x="1154955" y="2865192"/>
            <a:ext cx="8825658" cy="2773608"/>
          </a:xfrm>
        </p:spPr>
        <p:txBody>
          <a:bodyPr>
            <a:normAutofit/>
          </a:bodyPr>
          <a:lstStyle/>
          <a:p>
            <a:endParaRPr lang="en-US" sz="6400"/>
          </a:p>
          <a:p>
            <a:endParaRPr lang="en-US"/>
          </a:p>
        </p:txBody>
      </p:sp>
      <p:sp>
        <p:nvSpPr>
          <p:cNvPr id="4" name="TextBox 3">
            <a:extLst>
              <a:ext uri="{FF2B5EF4-FFF2-40B4-BE49-F238E27FC236}">
                <a16:creationId xmlns:a16="http://schemas.microsoft.com/office/drawing/2014/main" id="{F9557CBD-EF55-6CBE-5F64-5106E09DDB69}"/>
              </a:ext>
            </a:extLst>
          </p:cNvPr>
          <p:cNvSpPr txBox="1"/>
          <p:nvPr/>
        </p:nvSpPr>
        <p:spPr>
          <a:xfrm>
            <a:off x="310468" y="1718837"/>
            <a:ext cx="1156435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b="1" cap="all">
                <a:cs typeface="Segoe UI"/>
              </a:rPr>
              <a:t>Paperwork</a:t>
            </a:r>
            <a:r>
              <a:rPr lang="en-US" sz="2400" cap="all">
                <a:cs typeface="Segoe UI"/>
              </a:rPr>
              <a:t> (paper or electronic)</a:t>
            </a:r>
            <a:r>
              <a:rPr lang="en-US" sz="2400">
                <a:cs typeface="Segoe UI"/>
              </a:rPr>
              <a:t>​</a:t>
            </a:r>
            <a:endParaRPr lang="en-US" sz="2400"/>
          </a:p>
          <a:p>
            <a:endParaRPr lang="en-US" sz="2400">
              <a:cs typeface="Segoe UI"/>
            </a:endParaRPr>
          </a:p>
          <a:p>
            <a:pPr marL="285750" indent="-285750">
              <a:buFont typeface="Arial"/>
              <a:buChar char="•"/>
            </a:pPr>
            <a:r>
              <a:rPr lang="en-US" sz="2400" b="1" cap="all">
                <a:cs typeface="Segoe UI"/>
              </a:rPr>
              <a:t>Curriculum</a:t>
            </a:r>
            <a:r>
              <a:rPr lang="en-US" sz="2400" cap="all">
                <a:cs typeface="Segoe UI"/>
              </a:rPr>
              <a:t> </a:t>
            </a:r>
            <a:r>
              <a:rPr lang="en-US" sz="2400">
                <a:cs typeface="Segoe UI"/>
              </a:rPr>
              <a:t>​</a:t>
            </a:r>
          </a:p>
          <a:p>
            <a:endParaRPr lang="en-US" sz="2400">
              <a:cs typeface="Segoe UI"/>
            </a:endParaRPr>
          </a:p>
          <a:p>
            <a:pPr marL="285750" indent="-285750">
              <a:buFont typeface="Arial"/>
              <a:buChar char="•"/>
            </a:pPr>
            <a:r>
              <a:rPr lang="en-US" sz="2400" b="1" cap="all">
                <a:cs typeface="Segoe UI"/>
              </a:rPr>
              <a:t>Professional Development </a:t>
            </a:r>
            <a:r>
              <a:rPr lang="en-US" sz="2400">
                <a:cs typeface="Segoe UI"/>
              </a:rPr>
              <a:t>​</a:t>
            </a:r>
          </a:p>
          <a:p>
            <a:endParaRPr lang="en-US" sz="2400">
              <a:cs typeface="Segoe UI"/>
            </a:endParaRPr>
          </a:p>
          <a:p>
            <a:pPr marL="285750" indent="-285750">
              <a:buFont typeface="Arial"/>
              <a:buChar char="•"/>
            </a:pPr>
            <a:r>
              <a:rPr lang="en-US" sz="2400" b="1" cap="all">
                <a:cs typeface="Segoe UI"/>
              </a:rPr>
              <a:t>Basic Instructional Supplies </a:t>
            </a:r>
            <a:r>
              <a:rPr lang="en-US" sz="2400">
                <a:cs typeface="Segoe UI"/>
              </a:rPr>
              <a:t>​</a:t>
            </a:r>
          </a:p>
          <a:p>
            <a:endParaRPr lang="en-US" sz="2400">
              <a:cs typeface="Segoe UI"/>
            </a:endParaRPr>
          </a:p>
          <a:p>
            <a:pPr marL="285750" indent="-285750">
              <a:buFont typeface="Arial"/>
              <a:buChar char="•"/>
            </a:pPr>
            <a:r>
              <a:rPr lang="en-US" sz="2400" b="1" cap="all">
                <a:cs typeface="Segoe UI"/>
              </a:rPr>
              <a:t>Workload</a:t>
            </a:r>
            <a:r>
              <a:rPr lang="en-US" sz="2400" cap="all">
                <a:cs typeface="Segoe UI"/>
              </a:rPr>
              <a:t> of UFT-represented employees who are not classroom teachers or paraprofessionals</a:t>
            </a:r>
          </a:p>
          <a:p>
            <a:pPr marL="285750" indent="-285750">
              <a:buFont typeface="Arial"/>
              <a:buChar char="•"/>
            </a:pPr>
            <a:endParaRPr lang="en-US" sz="2400">
              <a:cs typeface="Segoe UI"/>
            </a:endParaRPr>
          </a:p>
          <a:p>
            <a:pPr marL="285750" indent="-285750">
              <a:buFont typeface="Arial"/>
              <a:buChar char="•"/>
            </a:pPr>
            <a:r>
              <a:rPr lang="en-US" sz="2400" b="1" cap="all">
                <a:cs typeface="Segoe UI"/>
              </a:rPr>
              <a:t>Space</a:t>
            </a:r>
          </a:p>
        </p:txBody>
      </p:sp>
    </p:spTree>
    <p:extLst>
      <p:ext uri="{BB962C8B-B14F-4D97-AF65-F5344CB8AC3E}">
        <p14:creationId xmlns:p14="http://schemas.microsoft.com/office/powerpoint/2010/main" val="3553040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0AB6E-6A0F-1B1C-1895-0197AE42E98E}"/>
              </a:ext>
            </a:extLst>
          </p:cNvPr>
          <p:cNvSpPr>
            <a:spLocks noGrp="1"/>
          </p:cNvSpPr>
          <p:nvPr>
            <p:ph type="ctrTitle"/>
          </p:nvPr>
        </p:nvSpPr>
        <p:spPr>
          <a:xfrm>
            <a:off x="1657" y="438665"/>
            <a:ext cx="10483522" cy="1113920"/>
          </a:xfrm>
        </p:spPr>
        <p:txBody>
          <a:bodyPr/>
          <a:lstStyle/>
          <a:p>
            <a:r>
              <a:rPr lang="en-US" sz="6000"/>
              <a:t>Operational process (cont.)</a:t>
            </a:r>
          </a:p>
        </p:txBody>
      </p:sp>
      <p:sp>
        <p:nvSpPr>
          <p:cNvPr id="3" name="Subtitle 2">
            <a:extLst>
              <a:ext uri="{FF2B5EF4-FFF2-40B4-BE49-F238E27FC236}">
                <a16:creationId xmlns:a16="http://schemas.microsoft.com/office/drawing/2014/main" id="{4C22E052-0D82-BE4D-1F39-8F1D71CCA683}"/>
              </a:ext>
            </a:extLst>
          </p:cNvPr>
          <p:cNvSpPr>
            <a:spLocks noGrp="1"/>
          </p:cNvSpPr>
          <p:nvPr>
            <p:ph type="subTitle" idx="1"/>
          </p:nvPr>
        </p:nvSpPr>
        <p:spPr>
          <a:xfrm>
            <a:off x="349072" y="2072518"/>
            <a:ext cx="11492657" cy="5083311"/>
          </a:xfrm>
        </p:spPr>
        <p:txBody>
          <a:bodyPr vert="horz" lIns="91440" tIns="45720" rIns="91440" bIns="45720" rtlCol="0" anchor="t">
            <a:noAutofit/>
          </a:bodyPr>
          <a:lstStyle/>
          <a:p>
            <a:pPr marL="857250" indent="-857250">
              <a:buFont typeface="Arial" charset="2"/>
              <a:buChar char="•"/>
            </a:pPr>
            <a:r>
              <a:rPr lang="en-US" sz="2400" cap="none">
                <a:solidFill>
                  <a:schemeClr val="tx1"/>
                </a:solidFill>
              </a:rPr>
              <a:t>Building chapter leaders can address the issues at the school level through consultation, one-one conversations, and emails to the principal and supervisor</a:t>
            </a:r>
          </a:p>
          <a:p>
            <a:pPr marL="857250" indent="-857250">
              <a:buFont typeface="Arial" charset="2"/>
              <a:buChar char="•"/>
            </a:pPr>
            <a:r>
              <a:rPr lang="en-US" sz="2400" cap="none">
                <a:solidFill>
                  <a:schemeClr val="tx1"/>
                </a:solidFill>
              </a:rPr>
              <a:t>The principal and chapter leader have 5 days to resolve the issue at the school level</a:t>
            </a:r>
          </a:p>
          <a:p>
            <a:pPr marL="857250" indent="-857250">
              <a:buFont typeface="Arial" charset="2"/>
              <a:buChar char="•"/>
            </a:pPr>
            <a:r>
              <a:rPr lang="en-US" sz="2400" cap="none">
                <a:solidFill>
                  <a:schemeClr val="tx1"/>
                </a:solidFill>
              </a:rPr>
              <a:t>If the issue isn’t resolved, it’s escalated to the district committee</a:t>
            </a:r>
          </a:p>
          <a:p>
            <a:pPr marL="857250" indent="-857250">
              <a:buFont typeface="Arial" charset="2"/>
              <a:buChar char="•"/>
            </a:pPr>
            <a:r>
              <a:rPr lang="en-US" sz="2400" cap="none">
                <a:solidFill>
                  <a:schemeClr val="tx1"/>
                </a:solidFill>
              </a:rPr>
              <a:t>If there isn’t a resolution at the district committee the issue is escalated to the central committee</a:t>
            </a:r>
          </a:p>
          <a:p>
            <a:pPr marL="857250" indent="-857250">
              <a:buFont typeface="Arial" charset="2"/>
              <a:buChar char="•"/>
            </a:pPr>
            <a:r>
              <a:rPr lang="en-US" sz="2400" cap="none">
                <a:solidFill>
                  <a:schemeClr val="tx1"/>
                </a:solidFill>
              </a:rPr>
              <a:t>If the central committee can’t reach a resolution the issue is sent arbitration or the UFT president and the chancellor</a:t>
            </a:r>
          </a:p>
          <a:p>
            <a:pPr marL="342900" indent="-342900">
              <a:buFont typeface="Arial" charset="2"/>
              <a:buChar char="•"/>
            </a:pPr>
            <a:endParaRPr lang="en-US">
              <a:solidFill>
                <a:schemeClr val="tx1"/>
              </a:solidFill>
            </a:endParaRPr>
          </a:p>
        </p:txBody>
      </p:sp>
    </p:spTree>
    <p:extLst>
      <p:ext uri="{BB962C8B-B14F-4D97-AF65-F5344CB8AC3E}">
        <p14:creationId xmlns:p14="http://schemas.microsoft.com/office/powerpoint/2010/main" val="3914744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6F6E3-3C41-9094-9CA6-BA6C8B79B5BA}"/>
              </a:ext>
            </a:extLst>
          </p:cNvPr>
          <p:cNvSpPr>
            <a:spLocks noGrp="1"/>
          </p:cNvSpPr>
          <p:nvPr>
            <p:ph type="title"/>
          </p:nvPr>
        </p:nvSpPr>
        <p:spPr/>
        <p:txBody>
          <a:bodyPr/>
          <a:lstStyle/>
          <a:p>
            <a:pPr algn="ctr"/>
            <a:r>
              <a:rPr lang="en-US" sz="6600"/>
              <a:t>TRS Bill</a:t>
            </a:r>
          </a:p>
        </p:txBody>
      </p:sp>
      <p:sp>
        <p:nvSpPr>
          <p:cNvPr id="3" name="Content Placeholder 2">
            <a:extLst>
              <a:ext uri="{FF2B5EF4-FFF2-40B4-BE49-F238E27FC236}">
                <a16:creationId xmlns:a16="http://schemas.microsoft.com/office/drawing/2014/main" id="{BF6F70BC-560E-CE84-6511-90E76FDE7787}"/>
              </a:ext>
            </a:extLst>
          </p:cNvPr>
          <p:cNvSpPr>
            <a:spLocks noGrp="1"/>
          </p:cNvSpPr>
          <p:nvPr>
            <p:ph idx="1"/>
          </p:nvPr>
        </p:nvSpPr>
        <p:spPr>
          <a:xfrm>
            <a:off x="300123" y="1517459"/>
            <a:ext cx="11582648" cy="4885399"/>
          </a:xfrm>
        </p:spPr>
        <p:txBody>
          <a:bodyPr vert="horz" lIns="91440" tIns="45720" rIns="91440" bIns="45720" rtlCol="0" anchor="t">
            <a:normAutofit/>
          </a:bodyPr>
          <a:lstStyle/>
          <a:p>
            <a:pPr>
              <a:buFont typeface="Arial" charset="2"/>
              <a:buChar char="•"/>
            </a:pPr>
            <a:r>
              <a:rPr lang="en-US" sz="2800"/>
              <a:t>The Bill was unopposed in the State Senate and State Legislature</a:t>
            </a:r>
          </a:p>
          <a:p>
            <a:pPr>
              <a:buFont typeface="Arial" charset="2"/>
              <a:buChar char="•"/>
            </a:pPr>
            <a:r>
              <a:rPr lang="en-US" sz="2800"/>
              <a:t>The Bill is at the final stage waiting for the governor’s signature</a:t>
            </a:r>
          </a:p>
          <a:p>
            <a:pPr>
              <a:buFont typeface="Arial" charset="2"/>
              <a:buChar char="•"/>
            </a:pPr>
            <a:r>
              <a:rPr lang="en-US" sz="2800"/>
              <a:t>The governor has until the end of December 2024 to sign the bill</a:t>
            </a:r>
          </a:p>
          <a:p>
            <a:pPr>
              <a:buFont typeface="Arial" charset="2"/>
              <a:buChar char="•"/>
            </a:pPr>
            <a:r>
              <a:rPr lang="en-US" sz="2800"/>
              <a:t>The committee has frequent discussions the UFT Political team </a:t>
            </a:r>
          </a:p>
          <a:p>
            <a:pPr>
              <a:buFont typeface="Arial" charset="2"/>
              <a:buChar char="•"/>
            </a:pPr>
            <a:r>
              <a:rPr lang="en-US" sz="2800"/>
              <a:t>In my opinion, I don’t see why the governor wouldn’t sign a bill that’s unopposed, but I can’t tell you when the bill will reach the governor’s desk or when she’ll sign the bill.</a:t>
            </a:r>
          </a:p>
          <a:p>
            <a:pPr>
              <a:buFont typeface="Arial" charset="2"/>
              <a:buChar char="•"/>
            </a:pPr>
            <a:r>
              <a:rPr lang="en-US" sz="2800"/>
              <a:t>You will hear from us when the bill is signed</a:t>
            </a:r>
          </a:p>
        </p:txBody>
      </p:sp>
    </p:spTree>
    <p:extLst>
      <p:ext uri="{BB962C8B-B14F-4D97-AF65-F5344CB8AC3E}">
        <p14:creationId xmlns:p14="http://schemas.microsoft.com/office/powerpoint/2010/main" val="2032600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E188-2551-FB59-C49D-261F1CDFCFC0}"/>
              </a:ext>
            </a:extLst>
          </p:cNvPr>
          <p:cNvSpPr>
            <a:spLocks noGrp="1"/>
          </p:cNvSpPr>
          <p:nvPr>
            <p:ph type="ctrTitle"/>
          </p:nvPr>
        </p:nvSpPr>
        <p:spPr>
          <a:xfrm>
            <a:off x="1134360" y="469557"/>
            <a:ext cx="8825658" cy="633274"/>
          </a:xfrm>
        </p:spPr>
        <p:txBody>
          <a:bodyPr/>
          <a:lstStyle/>
          <a:p>
            <a:r>
              <a:rPr lang="en-US" sz="6000"/>
              <a:t>9th</a:t>
            </a:r>
            <a:r>
              <a:rPr lang="en-US"/>
              <a:t> </a:t>
            </a:r>
            <a:r>
              <a:rPr lang="en-US" sz="6000"/>
              <a:t>Session</a:t>
            </a:r>
          </a:p>
        </p:txBody>
      </p:sp>
      <p:sp>
        <p:nvSpPr>
          <p:cNvPr id="3" name="Subtitle 2">
            <a:extLst>
              <a:ext uri="{FF2B5EF4-FFF2-40B4-BE49-F238E27FC236}">
                <a16:creationId xmlns:a16="http://schemas.microsoft.com/office/drawing/2014/main" id="{B204893C-5566-2B40-E90C-FC1FA3D7F020}"/>
              </a:ext>
            </a:extLst>
          </p:cNvPr>
          <p:cNvSpPr>
            <a:spLocks noGrp="1"/>
          </p:cNvSpPr>
          <p:nvPr>
            <p:ph type="subTitle" idx="1"/>
          </p:nvPr>
        </p:nvSpPr>
        <p:spPr>
          <a:xfrm>
            <a:off x="336400" y="1393373"/>
            <a:ext cx="11657414" cy="4990636"/>
          </a:xfrm>
        </p:spPr>
        <p:txBody>
          <a:bodyPr>
            <a:noAutofit/>
          </a:bodyPr>
          <a:lstStyle/>
          <a:p>
            <a:pPr marL="342900" indent="-342900">
              <a:buFont typeface="Arial" charset="2"/>
              <a:buChar char="•"/>
            </a:pPr>
            <a:r>
              <a:rPr lang="en-US" cap="none">
                <a:solidFill>
                  <a:schemeClr val="tx1"/>
                </a:solidFill>
              </a:rPr>
              <a:t>The DOE was not able to implement the system allowing us to take a 9</a:t>
            </a:r>
            <a:r>
              <a:rPr lang="en-US" cap="none" baseline="30000">
                <a:solidFill>
                  <a:schemeClr val="tx1"/>
                </a:solidFill>
              </a:rPr>
              <a:t>th</a:t>
            </a:r>
            <a:r>
              <a:rPr lang="en-US" cap="none">
                <a:solidFill>
                  <a:schemeClr val="tx1"/>
                </a:solidFill>
              </a:rPr>
              <a:t> session</a:t>
            </a:r>
          </a:p>
          <a:p>
            <a:pPr>
              <a:buClr>
                <a:srgbClr val="8AD0D6"/>
              </a:buClr>
            </a:pPr>
            <a:endParaRPr lang="en-US" cap="none">
              <a:solidFill>
                <a:schemeClr val="tx1"/>
              </a:solidFill>
            </a:endParaRPr>
          </a:p>
          <a:p>
            <a:pPr marL="342900" indent="-342900">
              <a:buFont typeface="Arial" charset="2"/>
              <a:buChar char="•"/>
            </a:pPr>
            <a:r>
              <a:rPr lang="en-US" cap="none">
                <a:solidFill>
                  <a:schemeClr val="tx1"/>
                </a:solidFill>
              </a:rPr>
              <a:t>The contract reads: “</a:t>
            </a:r>
            <a:r>
              <a:rPr lang="en-US">
                <a:solidFill>
                  <a:schemeClr val="tx1"/>
                </a:solidFill>
              </a:rPr>
              <a:t>The DOE, at its sole discretion, may create 9th session opportunities within the contractual workday for Occupation and Physical Therapists”</a:t>
            </a:r>
            <a:endParaRPr lang="en-US" cap="none">
              <a:solidFill>
                <a:schemeClr val="tx1"/>
              </a:solidFill>
            </a:endParaRPr>
          </a:p>
          <a:p>
            <a:pPr>
              <a:buClr>
                <a:srgbClr val="8AD0D6"/>
              </a:buClr>
            </a:pPr>
            <a:endParaRPr lang="en-US">
              <a:solidFill>
                <a:schemeClr val="tx1"/>
              </a:solidFill>
            </a:endParaRPr>
          </a:p>
          <a:p>
            <a:pPr marL="342900" indent="-342900">
              <a:buFont typeface="Arial" charset="2"/>
              <a:buChar char="•"/>
            </a:pPr>
            <a:r>
              <a:rPr lang="en-US" cap="none">
                <a:solidFill>
                  <a:schemeClr val="tx1"/>
                </a:solidFill>
              </a:rPr>
              <a:t>The DOE wants to start a pilot program in January 2025</a:t>
            </a:r>
          </a:p>
          <a:p>
            <a:pPr>
              <a:buClr>
                <a:srgbClr val="8AD0D6"/>
              </a:buClr>
            </a:pPr>
            <a:endParaRPr lang="en-US" cap="none">
              <a:solidFill>
                <a:schemeClr val="tx1"/>
              </a:solidFill>
            </a:endParaRPr>
          </a:p>
          <a:p>
            <a:pPr marL="342900" indent="-342900">
              <a:buFont typeface="Arial" charset="2"/>
              <a:buChar char="•"/>
            </a:pPr>
            <a:r>
              <a:rPr lang="en-US" cap="none">
                <a:solidFill>
                  <a:schemeClr val="tx1"/>
                </a:solidFill>
              </a:rPr>
              <a:t>The DOE claims they can’t find the funds to pay for the 9</a:t>
            </a:r>
            <a:r>
              <a:rPr lang="en-US" cap="none" baseline="30000">
                <a:solidFill>
                  <a:schemeClr val="tx1"/>
                </a:solidFill>
              </a:rPr>
              <a:t>th</a:t>
            </a:r>
            <a:r>
              <a:rPr lang="en-US" cap="none">
                <a:solidFill>
                  <a:schemeClr val="tx1"/>
                </a:solidFill>
              </a:rPr>
              <a:t> session</a:t>
            </a:r>
          </a:p>
          <a:p>
            <a:pPr>
              <a:buClr>
                <a:srgbClr val="8AD0D6"/>
              </a:buClr>
            </a:pPr>
            <a:endParaRPr lang="en-US" cap="none">
              <a:solidFill>
                <a:schemeClr val="tx1"/>
              </a:solidFill>
            </a:endParaRPr>
          </a:p>
          <a:p>
            <a:pPr marL="342900" indent="-342900">
              <a:buFont typeface="Arial" charset="2"/>
              <a:buChar char="•"/>
            </a:pPr>
            <a:r>
              <a:rPr lang="en-US" cap="none">
                <a:solidFill>
                  <a:schemeClr val="tx1"/>
                </a:solidFill>
              </a:rPr>
              <a:t>We have a campaign in the planning stages and to make the 9</a:t>
            </a:r>
            <a:r>
              <a:rPr lang="en-US" cap="none" baseline="30000">
                <a:solidFill>
                  <a:schemeClr val="tx1"/>
                </a:solidFill>
              </a:rPr>
              <a:t>th</a:t>
            </a:r>
            <a:r>
              <a:rPr lang="en-US" cap="none">
                <a:solidFill>
                  <a:schemeClr val="tx1"/>
                </a:solidFill>
              </a:rPr>
              <a:t> session a reality.</a:t>
            </a:r>
          </a:p>
          <a:p>
            <a:pPr marL="342900" indent="-342900">
              <a:buClr>
                <a:srgbClr val="8AD0D6"/>
              </a:buClr>
              <a:buFont typeface="Arial" charset="2"/>
              <a:buChar char="•"/>
            </a:pPr>
            <a:endParaRPr lang="en-US" cap="none">
              <a:solidFill>
                <a:schemeClr val="tx1"/>
              </a:solidFill>
            </a:endParaRPr>
          </a:p>
        </p:txBody>
      </p:sp>
    </p:spTree>
    <p:extLst>
      <p:ext uri="{BB962C8B-B14F-4D97-AF65-F5344CB8AC3E}">
        <p14:creationId xmlns:p14="http://schemas.microsoft.com/office/powerpoint/2010/main" val="1349072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D259E-2779-99F3-FC60-1BC63120674F}"/>
              </a:ext>
            </a:extLst>
          </p:cNvPr>
          <p:cNvSpPr>
            <a:spLocks noGrp="1"/>
          </p:cNvSpPr>
          <p:nvPr>
            <p:ph type="title"/>
          </p:nvPr>
        </p:nvSpPr>
        <p:spPr/>
        <p:txBody>
          <a:bodyPr/>
          <a:lstStyle/>
          <a:p>
            <a:r>
              <a:rPr lang="en-US"/>
              <a:t>9th Session Continued</a:t>
            </a:r>
          </a:p>
        </p:txBody>
      </p:sp>
      <p:sp>
        <p:nvSpPr>
          <p:cNvPr id="3" name="Content Placeholder 2">
            <a:extLst>
              <a:ext uri="{FF2B5EF4-FFF2-40B4-BE49-F238E27FC236}">
                <a16:creationId xmlns:a16="http://schemas.microsoft.com/office/drawing/2014/main" id="{B58DCAF3-DBC3-7CC4-E922-D26E9D2A1128}"/>
              </a:ext>
            </a:extLst>
          </p:cNvPr>
          <p:cNvSpPr>
            <a:spLocks noGrp="1"/>
          </p:cNvSpPr>
          <p:nvPr>
            <p:ph idx="1"/>
          </p:nvPr>
        </p:nvSpPr>
        <p:spPr>
          <a:xfrm>
            <a:off x="650231" y="1270324"/>
            <a:ext cx="10841243" cy="5307589"/>
          </a:xfrm>
        </p:spPr>
        <p:txBody>
          <a:bodyPr vert="horz" lIns="91440" tIns="45720" rIns="91440" bIns="45720" rtlCol="0" anchor="t">
            <a:noAutofit/>
          </a:bodyPr>
          <a:lstStyle/>
          <a:p>
            <a:pPr>
              <a:buFont typeface="Arial,Sans-Serif" charset="2"/>
              <a:buChar char="•"/>
            </a:pPr>
            <a:r>
              <a:rPr lang="en-US" sz="2300"/>
              <a:t>Campaign will start tonight. I’m attending a PEP meeting tonight (panel for Education policy)</a:t>
            </a:r>
          </a:p>
          <a:p>
            <a:pPr marL="0" indent="0">
              <a:buClr>
                <a:srgbClr val="8AD0D6"/>
              </a:buClr>
              <a:buNone/>
            </a:pPr>
            <a:endParaRPr lang="en-US" sz="2300"/>
          </a:p>
          <a:p>
            <a:pPr>
              <a:buClr>
                <a:srgbClr val="8AD0D6"/>
              </a:buClr>
              <a:buFont typeface="Arial,Sans-Serif" charset="2"/>
              <a:buChar char="•"/>
            </a:pPr>
            <a:r>
              <a:rPr lang="en-US" sz="2300"/>
              <a:t>We’re looking to other groups e.g. parent groups &amp; Advocates for Children</a:t>
            </a:r>
          </a:p>
          <a:p>
            <a:pPr marL="0" indent="0">
              <a:buClr>
                <a:srgbClr val="8AD0D6"/>
              </a:buClr>
              <a:buNone/>
            </a:pPr>
            <a:endParaRPr lang="en-US" sz="2300"/>
          </a:p>
          <a:p>
            <a:pPr>
              <a:buClr>
                <a:srgbClr val="8AD0D6"/>
              </a:buClr>
              <a:buFont typeface="Arial,Sans-Serif" charset="2"/>
              <a:buChar char="•"/>
            </a:pPr>
            <a:r>
              <a:rPr lang="en-US" sz="2300"/>
              <a:t>Michael Mulgrew has the latest numbers on the contract out list</a:t>
            </a:r>
          </a:p>
          <a:p>
            <a:pPr marL="0" indent="0">
              <a:buClr>
                <a:srgbClr val="8AD0D6"/>
              </a:buClr>
              <a:buNone/>
            </a:pPr>
            <a:endParaRPr lang="en-US" sz="2300"/>
          </a:p>
          <a:p>
            <a:pPr>
              <a:buClr>
                <a:srgbClr val="8AD0D6"/>
              </a:buClr>
              <a:buFont typeface="Arial,Sans-Serif" charset="2"/>
              <a:buChar char="•"/>
            </a:pPr>
            <a:r>
              <a:rPr lang="en-US" sz="2300"/>
              <a:t>Please join the campaign to make this a reality and force the DOE to fund the 9</a:t>
            </a:r>
            <a:r>
              <a:rPr lang="en-US" sz="2300" baseline="30000"/>
              <a:t>th</a:t>
            </a:r>
            <a:r>
              <a:rPr lang="en-US" sz="2300"/>
              <a:t> session</a:t>
            </a:r>
          </a:p>
          <a:p>
            <a:pPr marL="0" indent="0">
              <a:buClr>
                <a:srgbClr val="8AD0D6"/>
              </a:buClr>
              <a:buNone/>
            </a:pPr>
            <a:endParaRPr lang="en-US" sz="2300"/>
          </a:p>
          <a:p>
            <a:pPr>
              <a:buClr>
                <a:srgbClr val="8AD0D6"/>
              </a:buClr>
              <a:buFont typeface="Arial,Sans-Serif" charset="2"/>
              <a:buChar char="•"/>
            </a:pPr>
            <a:r>
              <a:rPr lang="en-US" sz="2300"/>
              <a:t>Michael Mulgrew has the latest numbers on the contract out list</a:t>
            </a:r>
          </a:p>
        </p:txBody>
      </p:sp>
    </p:spTree>
    <p:extLst>
      <p:ext uri="{BB962C8B-B14F-4D97-AF65-F5344CB8AC3E}">
        <p14:creationId xmlns:p14="http://schemas.microsoft.com/office/powerpoint/2010/main" val="1234179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Application>Microsoft Office PowerPoint</Application>
  <PresentationFormat>Widescreen</PresentationFormat>
  <Slides>26</Slides>
  <Notes>0</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Ion</vt:lpstr>
      <vt:lpstr>OT/PT Chapter Meeting September 25th, 2024</vt:lpstr>
      <vt:lpstr>OT/PT Executive Board</vt:lpstr>
      <vt:lpstr>Uft.org OTPT Webpage</vt:lpstr>
      <vt:lpstr>Transfer Process</vt:lpstr>
      <vt:lpstr>Operational Process</vt:lpstr>
      <vt:lpstr>Operational process (cont.)</vt:lpstr>
      <vt:lpstr>TRS Bill</vt:lpstr>
      <vt:lpstr>9th Session</vt:lpstr>
      <vt:lpstr>9th Session Continued</vt:lpstr>
      <vt:lpstr>9th Sessions and Contracted Out Cases</vt:lpstr>
      <vt:lpstr>Remote Courses</vt:lpstr>
      <vt:lpstr>Workday</vt:lpstr>
      <vt:lpstr>Tuition and Trac Reimbursement Delays</vt:lpstr>
      <vt:lpstr>Tuition and Trac Reimbursement Delays(cont)</vt:lpstr>
      <vt:lpstr>Tuition and Trac Delays Continued   OT Tuition reimbursement    OT Trac reimbursement</vt:lpstr>
      <vt:lpstr> </vt:lpstr>
      <vt:lpstr>Attendance at IEP meetings </vt:lpstr>
      <vt:lpstr>OT Evaluations </vt:lpstr>
      <vt:lpstr>Teachers Choice </vt:lpstr>
      <vt:lpstr>55 minutes remote time </vt:lpstr>
      <vt:lpstr>Fix Tier 6 infomaration slide </vt:lpstr>
      <vt:lpstr>Travel for itinerant therapists </vt:lpstr>
      <vt:lpstr>Pumping for breastfeeding parents  This is new and under review by the UFT legal department for clarification on the execution of the law.   </vt:lpstr>
      <vt:lpstr>Current Covid Policy   The DOE confirmed that the Covid policy which expired in June 2024 remains in effect this school year until further notice.</vt:lpstr>
      <vt:lpstr>Caseload management  </vt:lpstr>
      <vt:lpstr>Organizing </vt:lpstr>
    </vt:vector>
  </TitlesOfParts>
  <Company>United Federation of Teachers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OT/PT Chapter Meeting September 25th, 2024</dc:title>
  <dc:creator>Thomas Ayrovainen</dc:creator>
  <cp:revision>2</cp:revision>
  <cp:lastPrinted>2024-09-25T15:40:04Z</cp:lastPrinted>
  <dcterms:created xsi:type="dcterms:W3CDTF">2024-09-16T15:00:58Z</dcterms:created>
  <dcterms:modified xsi:type="dcterms:W3CDTF">2024-09-27T13:54:54Z</dcterms:modified>
</cp:coreProperties>
</file>